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4" r:id="rId2"/>
    <p:sldId id="277" r:id="rId3"/>
    <p:sldId id="276" r:id="rId4"/>
    <p:sldId id="279" r:id="rId5"/>
    <p:sldId id="280" r:id="rId6"/>
    <p:sldId id="281" r:id="rId7"/>
    <p:sldId id="282" r:id="rId8"/>
    <p:sldId id="256" r:id="rId9"/>
    <p:sldId id="317" r:id="rId10"/>
    <p:sldId id="283" r:id="rId11"/>
    <p:sldId id="323" r:id="rId12"/>
    <p:sldId id="322" r:id="rId13"/>
    <p:sldId id="275" r:id="rId14"/>
    <p:sldId id="257" r:id="rId15"/>
    <p:sldId id="258" r:id="rId16"/>
    <p:sldId id="259" r:id="rId17"/>
    <p:sldId id="260" r:id="rId18"/>
    <p:sldId id="261" r:id="rId19"/>
    <p:sldId id="321" r:id="rId20"/>
    <p:sldId id="262" r:id="rId21"/>
    <p:sldId id="263" r:id="rId22"/>
    <p:sldId id="264" r:id="rId23"/>
    <p:sldId id="265" r:id="rId24"/>
    <p:sldId id="324" r:id="rId25"/>
    <p:sldId id="266" r:id="rId26"/>
    <p:sldId id="267" r:id="rId27"/>
    <p:sldId id="268" r:id="rId28"/>
    <p:sldId id="269" r:id="rId29"/>
    <p:sldId id="270" r:id="rId30"/>
    <p:sldId id="271" r:id="rId31"/>
    <p:sldId id="273" r:id="rId32"/>
    <p:sldId id="284" r:id="rId33"/>
    <p:sldId id="294" r:id="rId34"/>
    <p:sldId id="295" r:id="rId35"/>
    <p:sldId id="296" r:id="rId36"/>
    <p:sldId id="297" r:id="rId37"/>
    <p:sldId id="299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1" r:id="rId47"/>
    <p:sldId id="312" r:id="rId48"/>
    <p:sldId id="313" r:id="rId49"/>
    <p:sldId id="315" r:id="rId50"/>
    <p:sldId id="316" r:id="rId51"/>
    <p:sldId id="318" r:id="rId52"/>
    <p:sldId id="319" r:id="rId53"/>
    <p:sldId id="3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66C77-9DD4-47F6-A26D-62B3C019F6F5}" type="doc">
      <dgm:prSet loTypeId="urn:microsoft.com/office/officeart/2005/8/layout/hierarchy2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D467627-1C66-40BB-AFDF-01DA96F852CB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2400" b="1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dirty="0">
            <a:solidFill>
              <a:srgbClr val="FF0000"/>
            </a:solidFill>
            <a:latin typeface="Carlito"/>
          </a:endParaRPr>
        </a:p>
      </dgm:t>
    </dgm:pt>
    <dgm:pt modelId="{471D6E4B-B6BE-45B7-8293-E52ABF10086A}" type="parTrans" cxnId="{7D34429C-3A2F-4780-9119-4FF5300BE7F8}">
      <dgm:prSet/>
      <dgm:spPr/>
      <dgm:t>
        <a:bodyPr/>
        <a:lstStyle/>
        <a:p>
          <a:endParaRPr lang="en-US"/>
        </a:p>
      </dgm:t>
    </dgm:pt>
    <dgm:pt modelId="{8A312B3E-AE19-466D-967B-BD462331BF03}" type="sibTrans" cxnId="{7D34429C-3A2F-4780-9119-4FF5300BE7F8}">
      <dgm:prSet/>
      <dgm:spPr/>
      <dgm:t>
        <a:bodyPr/>
        <a:lstStyle/>
        <a:p>
          <a:endParaRPr lang="en-US"/>
        </a:p>
      </dgm:t>
    </dgm:pt>
    <dgm:pt modelId="{4592422A-8DB3-4162-91C2-F61122CA60F4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dirty="0">
            <a:solidFill>
              <a:srgbClr val="FF0000"/>
            </a:solidFill>
            <a:latin typeface="Carlito"/>
          </a:endParaRP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78E4B5BB-55CC-4A0C-9E59-F8CC2786C698}" type="parTrans" cxnId="{14F17E02-E98A-4D29-8C96-9BF6D9A4C8AD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8B7E35ED-B087-4438-ABCA-AF78180850B5}" type="sibTrans" cxnId="{14F17E02-E98A-4D29-8C96-9BF6D9A4C8AD}">
      <dgm:prSet/>
      <dgm:spPr/>
      <dgm:t>
        <a:bodyPr/>
        <a:lstStyle/>
        <a:p>
          <a:endParaRPr lang="en-US"/>
        </a:p>
      </dgm:t>
    </dgm:pt>
    <dgm:pt modelId="{CA38701D-0274-401C-B3CD-21DB2F7A00BF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BEF0A56-76D1-44C8-A633-B5B81E9EB3D3}" type="parTrans" cxnId="{A1B088DC-30C4-4EB9-90F3-EF925622EADA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0E9D6CD7-90D9-4F2F-97FC-7E775E18CFB5}" type="sibTrans" cxnId="{A1B088DC-30C4-4EB9-90F3-EF925622EADA}">
      <dgm:prSet/>
      <dgm:spPr/>
      <dgm:t>
        <a:bodyPr/>
        <a:lstStyle/>
        <a:p>
          <a:endParaRPr lang="en-US"/>
        </a:p>
      </dgm:t>
    </dgm:pt>
    <dgm:pt modelId="{C5B0B15C-093D-4C38-9EC7-7CB3766A1CB2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A8FFEF4-234E-46BD-A018-261C4C41DEC5}" type="parTrans" cxnId="{582944B2-5E58-48A2-A15D-6821C6123BB1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34921C50-B6D6-4B2F-9FA7-2EF66C6B2DDB}" type="sibTrans" cxnId="{582944B2-5E58-48A2-A15D-6821C6123BB1}">
      <dgm:prSet/>
      <dgm:spPr/>
      <dgm:t>
        <a:bodyPr/>
        <a:lstStyle/>
        <a:p>
          <a:endParaRPr lang="en-US"/>
        </a:p>
      </dgm:t>
    </dgm:pt>
    <dgm:pt modelId="{973315E9-BD9D-491E-BB89-701DDD15EB9C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ΤΥΧΑΙΑ</a:t>
          </a: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B2913108-E7CA-44D6-95F8-E24647E5ED9A}" type="parTrans" cxnId="{054BC39E-9F92-4F7B-8D4C-7937AA320525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A17011EC-587E-4848-BA36-6A35C51ECE1A}" type="sibTrans" cxnId="{054BC39E-9F92-4F7B-8D4C-7937AA320525}">
      <dgm:prSet/>
      <dgm:spPr/>
      <dgm:t>
        <a:bodyPr/>
        <a:lstStyle/>
        <a:p>
          <a:endParaRPr lang="en-US"/>
        </a:p>
      </dgm:t>
    </dgm:pt>
    <dgm:pt modelId="{182724EA-CA4D-4042-9D9B-C8834E2D5C8E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EFD2C272-0CF1-408E-AC8C-0E4AC65E9A7B}" type="parTrans" cxnId="{39C47CED-F08C-46A7-9720-3177AE130ADF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70B5C74F-DB7F-4EF1-8DEC-B2DF8AAA2D66}" type="sibTrans" cxnId="{39C47CED-F08C-46A7-9720-3177AE130ADF}">
      <dgm:prSet/>
      <dgm:spPr/>
      <dgm:t>
        <a:bodyPr/>
        <a:lstStyle/>
        <a:p>
          <a:endParaRPr lang="en-US"/>
        </a:p>
      </dgm:t>
    </dgm:pt>
    <dgm:pt modelId="{875371C8-6362-4C5E-B7AF-59625A479F84}" type="pres">
      <dgm:prSet presAssocID="{BF366C77-9DD4-47F6-A26D-62B3C019F6F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6315C07-0D52-466D-843C-B8202DAF47EC}" type="pres">
      <dgm:prSet presAssocID="{0D467627-1C66-40BB-AFDF-01DA96F852CB}" presName="root1" presStyleCnt="0"/>
      <dgm:spPr/>
    </dgm:pt>
    <dgm:pt modelId="{D67BB239-AF80-45E2-B0CE-A5A4F250ABFB}" type="pres">
      <dgm:prSet presAssocID="{0D467627-1C66-40BB-AFDF-01DA96F852CB}" presName="LevelOneTextNode" presStyleLbl="node0" presStyleIdx="0" presStyleCnt="1" custLinFactNeighborX="-2081" custLinFactNeighborY="-39118">
        <dgm:presLayoutVars>
          <dgm:chPref val="3"/>
        </dgm:presLayoutVars>
      </dgm:prSet>
      <dgm:spPr/>
    </dgm:pt>
    <dgm:pt modelId="{4900A00D-2D7F-4F05-9A9D-00D55EB9C726}" type="pres">
      <dgm:prSet presAssocID="{0D467627-1C66-40BB-AFDF-01DA96F852CB}" presName="level2hierChild" presStyleCnt="0"/>
      <dgm:spPr/>
    </dgm:pt>
    <dgm:pt modelId="{0791D8F0-8C8D-4BD5-961B-6AF51C5C1C6A}" type="pres">
      <dgm:prSet presAssocID="{78E4B5BB-55CC-4A0C-9E59-F8CC2786C698}" presName="conn2-1" presStyleLbl="parChTrans1D2" presStyleIdx="0" presStyleCnt="2"/>
      <dgm:spPr/>
    </dgm:pt>
    <dgm:pt modelId="{6FB856AD-1CBE-425D-8430-316D8DB7AB83}" type="pres">
      <dgm:prSet presAssocID="{78E4B5BB-55CC-4A0C-9E59-F8CC2786C698}" presName="connTx" presStyleLbl="parChTrans1D2" presStyleIdx="0" presStyleCnt="2"/>
      <dgm:spPr/>
    </dgm:pt>
    <dgm:pt modelId="{B5F288AB-0C56-479B-AB9A-9BDC6E367F01}" type="pres">
      <dgm:prSet presAssocID="{4592422A-8DB3-4162-91C2-F61122CA60F4}" presName="root2" presStyleCnt="0"/>
      <dgm:spPr/>
    </dgm:pt>
    <dgm:pt modelId="{5FD24874-5DD4-4BA7-AF6C-287AB7EA5203}" type="pres">
      <dgm:prSet presAssocID="{4592422A-8DB3-4162-91C2-F61122CA60F4}" presName="LevelTwoTextNode" presStyleLbl="node2" presStyleIdx="0" presStyleCnt="2" custLinFactNeighborX="197" custLinFactNeighborY="-91611">
        <dgm:presLayoutVars>
          <dgm:chPref val="3"/>
        </dgm:presLayoutVars>
      </dgm:prSet>
      <dgm:spPr/>
    </dgm:pt>
    <dgm:pt modelId="{C7636862-5891-4BA7-AAB7-065E42C5BD73}" type="pres">
      <dgm:prSet presAssocID="{4592422A-8DB3-4162-91C2-F61122CA60F4}" presName="level3hierChild" presStyleCnt="0"/>
      <dgm:spPr/>
    </dgm:pt>
    <dgm:pt modelId="{6D17C84A-F65A-4B9B-A0BB-FBA403F018C9}" type="pres">
      <dgm:prSet presAssocID="{BBEF0A56-76D1-44C8-A633-B5B81E9EB3D3}" presName="conn2-1" presStyleLbl="parChTrans1D3" presStyleIdx="0" presStyleCnt="3"/>
      <dgm:spPr/>
    </dgm:pt>
    <dgm:pt modelId="{26A0691F-1F1B-4C81-98A0-62E921BAC4DC}" type="pres">
      <dgm:prSet presAssocID="{BBEF0A56-76D1-44C8-A633-B5B81E9EB3D3}" presName="connTx" presStyleLbl="parChTrans1D3" presStyleIdx="0" presStyleCnt="3"/>
      <dgm:spPr/>
    </dgm:pt>
    <dgm:pt modelId="{B393B4F1-A9BE-4551-BA3F-F4F17700EC00}" type="pres">
      <dgm:prSet presAssocID="{CA38701D-0274-401C-B3CD-21DB2F7A00BF}" presName="root2" presStyleCnt="0"/>
      <dgm:spPr/>
    </dgm:pt>
    <dgm:pt modelId="{55ACDB9F-8942-42E4-A393-EC6EF4063938}" type="pres">
      <dgm:prSet presAssocID="{CA38701D-0274-401C-B3CD-21DB2F7A00BF}" presName="LevelTwoTextNode" presStyleLbl="node3" presStyleIdx="0" presStyleCnt="3" custScaleX="68382" custScaleY="25949" custLinFactNeighborX="-1076" custLinFactNeighborY="-99575">
        <dgm:presLayoutVars>
          <dgm:chPref val="3"/>
        </dgm:presLayoutVars>
      </dgm:prSet>
      <dgm:spPr/>
    </dgm:pt>
    <dgm:pt modelId="{8A2027F5-8237-4D73-980F-BC577524266C}" type="pres">
      <dgm:prSet presAssocID="{CA38701D-0274-401C-B3CD-21DB2F7A00BF}" presName="level3hierChild" presStyleCnt="0"/>
      <dgm:spPr/>
    </dgm:pt>
    <dgm:pt modelId="{4BE448CB-957B-43DE-9C8A-3B9A17CCA4D6}" type="pres">
      <dgm:prSet presAssocID="{EFD2C272-0CF1-408E-AC8C-0E4AC65E9A7B}" presName="conn2-1" presStyleLbl="parChTrans1D3" presStyleIdx="1" presStyleCnt="3"/>
      <dgm:spPr/>
    </dgm:pt>
    <dgm:pt modelId="{3C1334DE-BDAC-48A6-9CC6-2F4D97AE67C6}" type="pres">
      <dgm:prSet presAssocID="{EFD2C272-0CF1-408E-AC8C-0E4AC65E9A7B}" presName="connTx" presStyleLbl="parChTrans1D3" presStyleIdx="1" presStyleCnt="3"/>
      <dgm:spPr/>
    </dgm:pt>
    <dgm:pt modelId="{EC3D4749-C237-442A-9C51-5E3C0C5DD798}" type="pres">
      <dgm:prSet presAssocID="{182724EA-CA4D-4042-9D9B-C8834E2D5C8E}" presName="root2" presStyleCnt="0"/>
      <dgm:spPr/>
    </dgm:pt>
    <dgm:pt modelId="{8A351FAD-9887-4AC6-A9E4-CDB3581B07EB}" type="pres">
      <dgm:prSet presAssocID="{182724EA-CA4D-4042-9D9B-C8834E2D5C8E}" presName="LevelTwoTextNode" presStyleLbl="node3" presStyleIdx="1" presStyleCnt="3" custScaleX="68493" custScaleY="24852" custLinFactY="-1579" custLinFactNeighborX="-665" custLinFactNeighborY="-100000">
        <dgm:presLayoutVars>
          <dgm:chPref val="3"/>
        </dgm:presLayoutVars>
      </dgm:prSet>
      <dgm:spPr/>
    </dgm:pt>
    <dgm:pt modelId="{45724020-4766-44E0-B5F2-6C27107C59D0}" type="pres">
      <dgm:prSet presAssocID="{182724EA-CA4D-4042-9D9B-C8834E2D5C8E}" presName="level3hierChild" presStyleCnt="0"/>
      <dgm:spPr/>
    </dgm:pt>
    <dgm:pt modelId="{45F1FBD2-79AF-46E6-B0B2-BD704D1605EE}" type="pres">
      <dgm:prSet presAssocID="{BA8FFEF4-234E-46BD-A018-261C4C41DEC5}" presName="conn2-1" presStyleLbl="parChTrans1D3" presStyleIdx="2" presStyleCnt="3"/>
      <dgm:spPr/>
    </dgm:pt>
    <dgm:pt modelId="{F8BDE283-4DAF-41EF-AC4B-41ADD6AE1686}" type="pres">
      <dgm:prSet presAssocID="{BA8FFEF4-234E-46BD-A018-261C4C41DEC5}" presName="connTx" presStyleLbl="parChTrans1D3" presStyleIdx="2" presStyleCnt="3"/>
      <dgm:spPr/>
    </dgm:pt>
    <dgm:pt modelId="{6867EE36-3C2E-41A0-A5E0-B8FB82A70955}" type="pres">
      <dgm:prSet presAssocID="{C5B0B15C-093D-4C38-9EC7-7CB3766A1CB2}" presName="root2" presStyleCnt="0"/>
      <dgm:spPr/>
    </dgm:pt>
    <dgm:pt modelId="{1EA91F65-B43E-4308-9B75-830D93B6973D}" type="pres">
      <dgm:prSet presAssocID="{C5B0B15C-093D-4C38-9EC7-7CB3766A1CB2}" presName="LevelTwoTextNode" presStyleLbl="node3" presStyleIdx="2" presStyleCnt="3" custScaleX="67599" custScaleY="25721" custLinFactY="-5782" custLinFactNeighborX="-115" custLinFactNeighborY="-100000">
        <dgm:presLayoutVars>
          <dgm:chPref val="3"/>
        </dgm:presLayoutVars>
      </dgm:prSet>
      <dgm:spPr/>
    </dgm:pt>
    <dgm:pt modelId="{3AF88047-E0CC-4B7A-B9EB-78B5E67343F3}" type="pres">
      <dgm:prSet presAssocID="{C5B0B15C-093D-4C38-9EC7-7CB3766A1CB2}" presName="level3hierChild" presStyleCnt="0"/>
      <dgm:spPr/>
    </dgm:pt>
    <dgm:pt modelId="{FD89F90E-8FF4-4918-A092-9EA9E75CFCD9}" type="pres">
      <dgm:prSet presAssocID="{B2913108-E7CA-44D6-95F8-E24647E5ED9A}" presName="conn2-1" presStyleLbl="parChTrans1D2" presStyleIdx="1" presStyleCnt="2"/>
      <dgm:spPr/>
    </dgm:pt>
    <dgm:pt modelId="{237538AA-D704-410F-A427-4C709FDD286D}" type="pres">
      <dgm:prSet presAssocID="{B2913108-E7CA-44D6-95F8-E24647E5ED9A}" presName="connTx" presStyleLbl="parChTrans1D2" presStyleIdx="1" presStyleCnt="2"/>
      <dgm:spPr/>
    </dgm:pt>
    <dgm:pt modelId="{A4E233A4-B8AD-48AB-9BF0-3851B8F68F06}" type="pres">
      <dgm:prSet presAssocID="{973315E9-BD9D-491E-BB89-701DDD15EB9C}" presName="root2" presStyleCnt="0"/>
      <dgm:spPr/>
    </dgm:pt>
    <dgm:pt modelId="{7825A59B-0EC5-46D9-91FE-404A6D73CA7F}" type="pres">
      <dgm:prSet presAssocID="{973315E9-BD9D-491E-BB89-701DDD15EB9C}" presName="LevelTwoTextNode" presStyleLbl="node2" presStyleIdx="1" presStyleCnt="2" custLinFactNeighborX="4798" custLinFactNeighborY="15402">
        <dgm:presLayoutVars>
          <dgm:chPref val="3"/>
        </dgm:presLayoutVars>
      </dgm:prSet>
      <dgm:spPr/>
    </dgm:pt>
    <dgm:pt modelId="{3F555708-7724-4441-874B-F5D88F11E3F4}" type="pres">
      <dgm:prSet presAssocID="{973315E9-BD9D-491E-BB89-701DDD15EB9C}" presName="level3hierChild" presStyleCnt="0"/>
      <dgm:spPr/>
    </dgm:pt>
  </dgm:ptLst>
  <dgm:cxnLst>
    <dgm:cxn modelId="{14F17E02-E98A-4D29-8C96-9BF6D9A4C8AD}" srcId="{0D467627-1C66-40BB-AFDF-01DA96F852CB}" destId="{4592422A-8DB3-4162-91C2-F61122CA60F4}" srcOrd="0" destOrd="0" parTransId="{78E4B5BB-55CC-4A0C-9E59-F8CC2786C698}" sibTransId="{8B7E35ED-B087-4438-ABCA-AF78180850B5}"/>
    <dgm:cxn modelId="{EDFF0E07-E9B1-4CD9-A93B-D0D58D87FD22}" type="presOf" srcId="{BF366C77-9DD4-47F6-A26D-62B3C019F6F5}" destId="{875371C8-6362-4C5E-B7AF-59625A479F84}" srcOrd="0" destOrd="0" presId="urn:microsoft.com/office/officeart/2005/8/layout/hierarchy2"/>
    <dgm:cxn modelId="{6A064F14-54D6-40F7-B3EF-320695E750FE}" type="presOf" srcId="{78E4B5BB-55CC-4A0C-9E59-F8CC2786C698}" destId="{0791D8F0-8C8D-4BD5-961B-6AF51C5C1C6A}" srcOrd="0" destOrd="0" presId="urn:microsoft.com/office/officeart/2005/8/layout/hierarchy2"/>
    <dgm:cxn modelId="{B57C7714-5033-41F3-8F18-9999B4F1E2AE}" type="presOf" srcId="{BA8FFEF4-234E-46BD-A018-261C4C41DEC5}" destId="{F8BDE283-4DAF-41EF-AC4B-41ADD6AE1686}" srcOrd="1" destOrd="0" presId="urn:microsoft.com/office/officeart/2005/8/layout/hierarchy2"/>
    <dgm:cxn modelId="{59478223-EFD3-4168-B061-935C2233D6B6}" type="presOf" srcId="{BBEF0A56-76D1-44C8-A633-B5B81E9EB3D3}" destId="{6D17C84A-F65A-4B9B-A0BB-FBA403F018C9}" srcOrd="0" destOrd="0" presId="urn:microsoft.com/office/officeart/2005/8/layout/hierarchy2"/>
    <dgm:cxn modelId="{192DE925-D807-4833-ABE7-135D9DCF92F2}" type="presOf" srcId="{0D467627-1C66-40BB-AFDF-01DA96F852CB}" destId="{D67BB239-AF80-45E2-B0CE-A5A4F250ABFB}" srcOrd="0" destOrd="0" presId="urn:microsoft.com/office/officeart/2005/8/layout/hierarchy2"/>
    <dgm:cxn modelId="{644D082B-2ED1-4C80-A225-46C24D1AAFC7}" type="presOf" srcId="{973315E9-BD9D-491E-BB89-701DDD15EB9C}" destId="{7825A59B-0EC5-46D9-91FE-404A6D73CA7F}" srcOrd="0" destOrd="0" presId="urn:microsoft.com/office/officeart/2005/8/layout/hierarchy2"/>
    <dgm:cxn modelId="{C84FF84C-CAB8-4F54-AC53-C693829E32F7}" type="presOf" srcId="{CA38701D-0274-401C-B3CD-21DB2F7A00BF}" destId="{55ACDB9F-8942-42E4-A393-EC6EF4063938}" srcOrd="0" destOrd="0" presId="urn:microsoft.com/office/officeart/2005/8/layout/hierarchy2"/>
    <dgm:cxn modelId="{0FBEB074-1D40-4EF7-8A17-ACC146DA0D82}" type="presOf" srcId="{4592422A-8DB3-4162-91C2-F61122CA60F4}" destId="{5FD24874-5DD4-4BA7-AF6C-287AB7EA5203}" srcOrd="0" destOrd="0" presId="urn:microsoft.com/office/officeart/2005/8/layout/hierarchy2"/>
    <dgm:cxn modelId="{DF3C9D76-0E74-4330-AED1-6A14FCDCD4A7}" type="presOf" srcId="{B2913108-E7CA-44D6-95F8-E24647E5ED9A}" destId="{237538AA-D704-410F-A427-4C709FDD286D}" srcOrd="1" destOrd="0" presId="urn:microsoft.com/office/officeart/2005/8/layout/hierarchy2"/>
    <dgm:cxn modelId="{90B13887-B43B-4F91-AB00-9C7D333A8FBF}" type="presOf" srcId="{BA8FFEF4-234E-46BD-A018-261C4C41DEC5}" destId="{45F1FBD2-79AF-46E6-B0B2-BD704D1605EE}" srcOrd="0" destOrd="0" presId="urn:microsoft.com/office/officeart/2005/8/layout/hierarchy2"/>
    <dgm:cxn modelId="{AE027A8C-B8AF-4DDF-87EB-167B4867776D}" type="presOf" srcId="{C5B0B15C-093D-4C38-9EC7-7CB3766A1CB2}" destId="{1EA91F65-B43E-4308-9B75-830D93B6973D}" srcOrd="0" destOrd="0" presId="urn:microsoft.com/office/officeart/2005/8/layout/hierarchy2"/>
    <dgm:cxn modelId="{7D34429C-3A2F-4780-9119-4FF5300BE7F8}" srcId="{BF366C77-9DD4-47F6-A26D-62B3C019F6F5}" destId="{0D467627-1C66-40BB-AFDF-01DA96F852CB}" srcOrd="0" destOrd="0" parTransId="{471D6E4B-B6BE-45B7-8293-E52ABF10086A}" sibTransId="{8A312B3E-AE19-466D-967B-BD462331BF03}"/>
    <dgm:cxn modelId="{054BC39E-9F92-4F7B-8D4C-7937AA320525}" srcId="{0D467627-1C66-40BB-AFDF-01DA96F852CB}" destId="{973315E9-BD9D-491E-BB89-701DDD15EB9C}" srcOrd="1" destOrd="0" parTransId="{B2913108-E7CA-44D6-95F8-E24647E5ED9A}" sibTransId="{A17011EC-587E-4848-BA36-6A35C51ECE1A}"/>
    <dgm:cxn modelId="{ABE56EAB-D431-410A-9AD6-F6C0A9F3F015}" type="presOf" srcId="{B2913108-E7CA-44D6-95F8-E24647E5ED9A}" destId="{FD89F90E-8FF4-4918-A092-9EA9E75CFCD9}" srcOrd="0" destOrd="0" presId="urn:microsoft.com/office/officeart/2005/8/layout/hierarchy2"/>
    <dgm:cxn modelId="{582944B2-5E58-48A2-A15D-6821C6123BB1}" srcId="{4592422A-8DB3-4162-91C2-F61122CA60F4}" destId="{C5B0B15C-093D-4C38-9EC7-7CB3766A1CB2}" srcOrd="2" destOrd="0" parTransId="{BA8FFEF4-234E-46BD-A018-261C4C41DEC5}" sibTransId="{34921C50-B6D6-4B2F-9FA7-2EF66C6B2DDB}"/>
    <dgm:cxn modelId="{48A1BFBF-8B81-4E16-98BD-42075E425228}" type="presOf" srcId="{78E4B5BB-55CC-4A0C-9E59-F8CC2786C698}" destId="{6FB856AD-1CBE-425D-8430-316D8DB7AB83}" srcOrd="1" destOrd="0" presId="urn:microsoft.com/office/officeart/2005/8/layout/hierarchy2"/>
    <dgm:cxn modelId="{24685AC6-3779-46DE-8F37-6B49E89A40F3}" type="presOf" srcId="{BBEF0A56-76D1-44C8-A633-B5B81E9EB3D3}" destId="{26A0691F-1F1B-4C81-98A0-62E921BAC4DC}" srcOrd="1" destOrd="0" presId="urn:microsoft.com/office/officeart/2005/8/layout/hierarchy2"/>
    <dgm:cxn modelId="{599150C7-E589-4CD6-8B9A-1B2593D795DE}" type="presOf" srcId="{EFD2C272-0CF1-408E-AC8C-0E4AC65E9A7B}" destId="{4BE448CB-957B-43DE-9C8A-3B9A17CCA4D6}" srcOrd="0" destOrd="0" presId="urn:microsoft.com/office/officeart/2005/8/layout/hierarchy2"/>
    <dgm:cxn modelId="{A1B088DC-30C4-4EB9-90F3-EF925622EADA}" srcId="{4592422A-8DB3-4162-91C2-F61122CA60F4}" destId="{CA38701D-0274-401C-B3CD-21DB2F7A00BF}" srcOrd="0" destOrd="0" parTransId="{BBEF0A56-76D1-44C8-A633-B5B81E9EB3D3}" sibTransId="{0E9D6CD7-90D9-4F2F-97FC-7E775E18CFB5}"/>
    <dgm:cxn modelId="{B9C45EE0-270A-4274-AC58-61846C8DF1DA}" type="presOf" srcId="{EFD2C272-0CF1-408E-AC8C-0E4AC65E9A7B}" destId="{3C1334DE-BDAC-48A6-9CC6-2F4D97AE67C6}" srcOrd="1" destOrd="0" presId="urn:microsoft.com/office/officeart/2005/8/layout/hierarchy2"/>
    <dgm:cxn modelId="{39C47CED-F08C-46A7-9720-3177AE130ADF}" srcId="{4592422A-8DB3-4162-91C2-F61122CA60F4}" destId="{182724EA-CA4D-4042-9D9B-C8834E2D5C8E}" srcOrd="1" destOrd="0" parTransId="{EFD2C272-0CF1-408E-AC8C-0E4AC65E9A7B}" sibTransId="{70B5C74F-DB7F-4EF1-8DEC-B2DF8AAA2D66}"/>
    <dgm:cxn modelId="{AFD72AF4-DE5E-4E2B-81E2-A7EF90F13CCE}" type="presOf" srcId="{182724EA-CA4D-4042-9D9B-C8834E2D5C8E}" destId="{8A351FAD-9887-4AC6-A9E4-CDB3581B07EB}" srcOrd="0" destOrd="0" presId="urn:microsoft.com/office/officeart/2005/8/layout/hierarchy2"/>
    <dgm:cxn modelId="{23EA28CA-A5F5-4690-98F7-485F05B8E44A}" type="presParOf" srcId="{875371C8-6362-4C5E-B7AF-59625A479F84}" destId="{E6315C07-0D52-466D-843C-B8202DAF47EC}" srcOrd="0" destOrd="0" presId="urn:microsoft.com/office/officeart/2005/8/layout/hierarchy2"/>
    <dgm:cxn modelId="{5EBB8C5C-A809-4B4D-B767-35E28BD505FC}" type="presParOf" srcId="{E6315C07-0D52-466D-843C-B8202DAF47EC}" destId="{D67BB239-AF80-45E2-B0CE-A5A4F250ABFB}" srcOrd="0" destOrd="0" presId="urn:microsoft.com/office/officeart/2005/8/layout/hierarchy2"/>
    <dgm:cxn modelId="{0F8F8C3D-0F36-4297-A70E-3FDAE4CE065F}" type="presParOf" srcId="{E6315C07-0D52-466D-843C-B8202DAF47EC}" destId="{4900A00D-2D7F-4F05-9A9D-00D55EB9C726}" srcOrd="1" destOrd="0" presId="urn:microsoft.com/office/officeart/2005/8/layout/hierarchy2"/>
    <dgm:cxn modelId="{4CE7F1ED-9536-4B71-B982-528B06A5BDA3}" type="presParOf" srcId="{4900A00D-2D7F-4F05-9A9D-00D55EB9C726}" destId="{0791D8F0-8C8D-4BD5-961B-6AF51C5C1C6A}" srcOrd="0" destOrd="0" presId="urn:microsoft.com/office/officeart/2005/8/layout/hierarchy2"/>
    <dgm:cxn modelId="{F03DD4BE-3E86-4D00-B5C5-44D8780D8031}" type="presParOf" srcId="{0791D8F0-8C8D-4BD5-961B-6AF51C5C1C6A}" destId="{6FB856AD-1CBE-425D-8430-316D8DB7AB83}" srcOrd="0" destOrd="0" presId="urn:microsoft.com/office/officeart/2005/8/layout/hierarchy2"/>
    <dgm:cxn modelId="{7131F29D-8D64-4443-91A4-E490B3954081}" type="presParOf" srcId="{4900A00D-2D7F-4F05-9A9D-00D55EB9C726}" destId="{B5F288AB-0C56-479B-AB9A-9BDC6E367F01}" srcOrd="1" destOrd="0" presId="urn:microsoft.com/office/officeart/2005/8/layout/hierarchy2"/>
    <dgm:cxn modelId="{FEBC2A06-D72B-4AB5-94E3-C7E2BBA6FA91}" type="presParOf" srcId="{B5F288AB-0C56-479B-AB9A-9BDC6E367F01}" destId="{5FD24874-5DD4-4BA7-AF6C-287AB7EA5203}" srcOrd="0" destOrd="0" presId="urn:microsoft.com/office/officeart/2005/8/layout/hierarchy2"/>
    <dgm:cxn modelId="{6EC63AC9-A7D5-4BC6-BDE6-330A9BBCD6F3}" type="presParOf" srcId="{B5F288AB-0C56-479B-AB9A-9BDC6E367F01}" destId="{C7636862-5891-4BA7-AAB7-065E42C5BD73}" srcOrd="1" destOrd="0" presId="urn:microsoft.com/office/officeart/2005/8/layout/hierarchy2"/>
    <dgm:cxn modelId="{DD5BAE79-084E-402B-B577-DEA53D84561D}" type="presParOf" srcId="{C7636862-5891-4BA7-AAB7-065E42C5BD73}" destId="{6D17C84A-F65A-4B9B-A0BB-FBA403F018C9}" srcOrd="0" destOrd="0" presId="urn:microsoft.com/office/officeart/2005/8/layout/hierarchy2"/>
    <dgm:cxn modelId="{03A778C0-09FB-4560-A1AB-170C4BE6C913}" type="presParOf" srcId="{6D17C84A-F65A-4B9B-A0BB-FBA403F018C9}" destId="{26A0691F-1F1B-4C81-98A0-62E921BAC4DC}" srcOrd="0" destOrd="0" presId="urn:microsoft.com/office/officeart/2005/8/layout/hierarchy2"/>
    <dgm:cxn modelId="{6BEDD9A2-1B8F-4C21-8A95-0D7CF9976FB3}" type="presParOf" srcId="{C7636862-5891-4BA7-AAB7-065E42C5BD73}" destId="{B393B4F1-A9BE-4551-BA3F-F4F17700EC00}" srcOrd="1" destOrd="0" presId="urn:microsoft.com/office/officeart/2005/8/layout/hierarchy2"/>
    <dgm:cxn modelId="{4467C45D-B2AF-49AF-BB93-CF944ABAB8E6}" type="presParOf" srcId="{B393B4F1-A9BE-4551-BA3F-F4F17700EC00}" destId="{55ACDB9F-8942-42E4-A393-EC6EF4063938}" srcOrd="0" destOrd="0" presId="urn:microsoft.com/office/officeart/2005/8/layout/hierarchy2"/>
    <dgm:cxn modelId="{9D77BFC3-D7FA-4D08-872A-9686C910BB3D}" type="presParOf" srcId="{B393B4F1-A9BE-4551-BA3F-F4F17700EC00}" destId="{8A2027F5-8237-4D73-980F-BC577524266C}" srcOrd="1" destOrd="0" presId="urn:microsoft.com/office/officeart/2005/8/layout/hierarchy2"/>
    <dgm:cxn modelId="{F77F9287-3B34-4D9A-88E0-0D55362333E2}" type="presParOf" srcId="{C7636862-5891-4BA7-AAB7-065E42C5BD73}" destId="{4BE448CB-957B-43DE-9C8A-3B9A17CCA4D6}" srcOrd="2" destOrd="0" presId="urn:microsoft.com/office/officeart/2005/8/layout/hierarchy2"/>
    <dgm:cxn modelId="{E77BB28E-1982-4FB7-9318-9DF6A3FC1431}" type="presParOf" srcId="{4BE448CB-957B-43DE-9C8A-3B9A17CCA4D6}" destId="{3C1334DE-BDAC-48A6-9CC6-2F4D97AE67C6}" srcOrd="0" destOrd="0" presId="urn:microsoft.com/office/officeart/2005/8/layout/hierarchy2"/>
    <dgm:cxn modelId="{D4CF816A-F46E-435E-8024-28F1E9DCEC5E}" type="presParOf" srcId="{C7636862-5891-4BA7-AAB7-065E42C5BD73}" destId="{EC3D4749-C237-442A-9C51-5E3C0C5DD798}" srcOrd="3" destOrd="0" presId="urn:microsoft.com/office/officeart/2005/8/layout/hierarchy2"/>
    <dgm:cxn modelId="{4CCDBD96-721F-4B5B-BB30-7E70203B1366}" type="presParOf" srcId="{EC3D4749-C237-442A-9C51-5E3C0C5DD798}" destId="{8A351FAD-9887-4AC6-A9E4-CDB3581B07EB}" srcOrd="0" destOrd="0" presId="urn:microsoft.com/office/officeart/2005/8/layout/hierarchy2"/>
    <dgm:cxn modelId="{DACBA36D-34EE-477D-890B-6976FCE06600}" type="presParOf" srcId="{EC3D4749-C237-442A-9C51-5E3C0C5DD798}" destId="{45724020-4766-44E0-B5F2-6C27107C59D0}" srcOrd="1" destOrd="0" presId="urn:microsoft.com/office/officeart/2005/8/layout/hierarchy2"/>
    <dgm:cxn modelId="{47D89AE9-C842-44B3-9D3F-00B31AB73A55}" type="presParOf" srcId="{C7636862-5891-4BA7-AAB7-065E42C5BD73}" destId="{45F1FBD2-79AF-46E6-B0B2-BD704D1605EE}" srcOrd="4" destOrd="0" presId="urn:microsoft.com/office/officeart/2005/8/layout/hierarchy2"/>
    <dgm:cxn modelId="{48116AD8-1BAA-4268-A017-B490A02B95B5}" type="presParOf" srcId="{45F1FBD2-79AF-46E6-B0B2-BD704D1605EE}" destId="{F8BDE283-4DAF-41EF-AC4B-41ADD6AE1686}" srcOrd="0" destOrd="0" presId="urn:microsoft.com/office/officeart/2005/8/layout/hierarchy2"/>
    <dgm:cxn modelId="{CF2DDD43-3317-43C3-86F4-57997BE40847}" type="presParOf" srcId="{C7636862-5891-4BA7-AAB7-065E42C5BD73}" destId="{6867EE36-3C2E-41A0-A5E0-B8FB82A70955}" srcOrd="5" destOrd="0" presId="urn:microsoft.com/office/officeart/2005/8/layout/hierarchy2"/>
    <dgm:cxn modelId="{13504E27-D9F6-4C7D-A3C3-C2CC0B920D84}" type="presParOf" srcId="{6867EE36-3C2E-41A0-A5E0-B8FB82A70955}" destId="{1EA91F65-B43E-4308-9B75-830D93B6973D}" srcOrd="0" destOrd="0" presId="urn:microsoft.com/office/officeart/2005/8/layout/hierarchy2"/>
    <dgm:cxn modelId="{D14C196D-73D4-415E-8ECD-63A6D7726F99}" type="presParOf" srcId="{6867EE36-3C2E-41A0-A5E0-B8FB82A70955}" destId="{3AF88047-E0CC-4B7A-B9EB-78B5E67343F3}" srcOrd="1" destOrd="0" presId="urn:microsoft.com/office/officeart/2005/8/layout/hierarchy2"/>
    <dgm:cxn modelId="{E93E6E88-5255-45C8-A294-975D68B1CD1C}" type="presParOf" srcId="{4900A00D-2D7F-4F05-9A9D-00D55EB9C726}" destId="{FD89F90E-8FF4-4918-A092-9EA9E75CFCD9}" srcOrd="2" destOrd="0" presId="urn:microsoft.com/office/officeart/2005/8/layout/hierarchy2"/>
    <dgm:cxn modelId="{D5F07269-B190-4A0E-A77B-A97BCB28E413}" type="presParOf" srcId="{FD89F90E-8FF4-4918-A092-9EA9E75CFCD9}" destId="{237538AA-D704-410F-A427-4C709FDD286D}" srcOrd="0" destOrd="0" presId="urn:microsoft.com/office/officeart/2005/8/layout/hierarchy2"/>
    <dgm:cxn modelId="{B15836EE-BC11-43CF-A8FD-FB2BC9CB927E}" type="presParOf" srcId="{4900A00D-2D7F-4F05-9A9D-00D55EB9C726}" destId="{A4E233A4-B8AD-48AB-9BF0-3851B8F68F06}" srcOrd="3" destOrd="0" presId="urn:microsoft.com/office/officeart/2005/8/layout/hierarchy2"/>
    <dgm:cxn modelId="{F116D04C-90BE-4E18-B614-64BF07BF4CE8}" type="presParOf" srcId="{A4E233A4-B8AD-48AB-9BF0-3851B8F68F06}" destId="{7825A59B-0EC5-46D9-91FE-404A6D73CA7F}" srcOrd="0" destOrd="0" presId="urn:microsoft.com/office/officeart/2005/8/layout/hierarchy2"/>
    <dgm:cxn modelId="{39E2EE7C-0590-4945-8F86-0FFBE5547E10}" type="presParOf" srcId="{A4E233A4-B8AD-48AB-9BF0-3851B8F68F06}" destId="{3F555708-7724-4441-874B-F5D88F11E3F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BB239-AF80-45E2-B0CE-A5A4F250ABFB}">
      <dsp:nvSpPr>
        <dsp:cNvPr id="0" name=""/>
        <dsp:cNvSpPr/>
      </dsp:nvSpPr>
      <dsp:spPr>
        <a:xfrm>
          <a:off x="0" y="1557502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kern="1200" dirty="0">
            <a:solidFill>
              <a:srgbClr val="FF0000"/>
            </a:solidFill>
            <a:latin typeface="Carlito"/>
          </a:endParaRPr>
        </a:p>
      </dsp:txBody>
      <dsp:txXfrm>
        <a:off x="35803" y="1593305"/>
        <a:ext cx="2373207" cy="1150800"/>
      </dsp:txXfrm>
    </dsp:sp>
    <dsp:sp modelId="{0791D8F0-8C8D-4BD5-961B-6AF51C5C1C6A}">
      <dsp:nvSpPr>
        <dsp:cNvPr id="0" name=""/>
        <dsp:cNvSpPr/>
      </dsp:nvSpPr>
      <dsp:spPr>
        <a:xfrm rot="18374852">
          <a:off x="2104096" y="1475485"/>
          <a:ext cx="1667218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667218" y="209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896025" y="1454744"/>
        <a:ext cx="83360" cy="83360"/>
      </dsp:txXfrm>
    </dsp:sp>
    <dsp:sp modelId="{5FD24874-5DD4-4BA7-AF6C-287AB7EA5203}">
      <dsp:nvSpPr>
        <dsp:cNvPr id="0" name=""/>
        <dsp:cNvSpPr/>
      </dsp:nvSpPr>
      <dsp:spPr>
        <a:xfrm>
          <a:off x="3430598" y="212940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kern="1200" dirty="0">
            <a:solidFill>
              <a:srgbClr val="FF0000"/>
            </a:solidFill>
            <a:latin typeface="Carlito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466401" y="248743"/>
        <a:ext cx="2373207" cy="1150800"/>
      </dsp:txXfrm>
    </dsp:sp>
    <dsp:sp modelId="{6D17C84A-F65A-4B9B-A0BB-FBA403F018C9}">
      <dsp:nvSpPr>
        <dsp:cNvPr id="0" name=""/>
        <dsp:cNvSpPr/>
      </dsp:nvSpPr>
      <dsp:spPr>
        <a:xfrm rot="19684732">
          <a:off x="5791067" y="508295"/>
          <a:ext cx="1115491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115491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20925" y="501348"/>
        <a:ext cx="55774" cy="55774"/>
      </dsp:txXfrm>
    </dsp:sp>
    <dsp:sp modelId="{55ACDB9F-8942-42E4-A393-EC6EF4063938}">
      <dsp:nvSpPr>
        <dsp:cNvPr id="0" name=""/>
        <dsp:cNvSpPr/>
      </dsp:nvSpPr>
      <dsp:spPr>
        <a:xfrm>
          <a:off x="6822214" y="75725"/>
          <a:ext cx="1671812" cy="31720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31505" y="85016"/>
        <a:ext cx="1653230" cy="298620"/>
      </dsp:txXfrm>
    </dsp:sp>
    <dsp:sp modelId="{4BE448CB-957B-43DE-9C8A-3B9A17CCA4D6}">
      <dsp:nvSpPr>
        <dsp:cNvPr id="0" name=""/>
        <dsp:cNvSpPr/>
      </dsp:nvSpPr>
      <dsp:spPr>
        <a:xfrm rot="21169494">
          <a:off x="5871635" y="742976"/>
          <a:ext cx="964403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964403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29727" y="739806"/>
        <a:ext cx="48220" cy="48220"/>
      </dsp:txXfrm>
    </dsp:sp>
    <dsp:sp modelId="{8A351FAD-9887-4AC6-A9E4-CDB3581B07EB}">
      <dsp:nvSpPr>
        <dsp:cNvPr id="0" name=""/>
        <dsp:cNvSpPr/>
      </dsp:nvSpPr>
      <dsp:spPr>
        <a:xfrm>
          <a:off x="6832262" y="551792"/>
          <a:ext cx="1674526" cy="30379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41160" y="560690"/>
        <a:ext cx="1656730" cy="285996"/>
      </dsp:txXfrm>
    </dsp:sp>
    <dsp:sp modelId="{45F1FBD2-79AF-46E6-B0B2-BD704D1605EE}">
      <dsp:nvSpPr>
        <dsp:cNvPr id="0" name=""/>
        <dsp:cNvSpPr/>
      </dsp:nvSpPr>
      <dsp:spPr>
        <a:xfrm rot="1097157">
          <a:off x="5849610" y="963520"/>
          <a:ext cx="1021901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021901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35013" y="958912"/>
        <a:ext cx="51095" cy="51095"/>
      </dsp:txXfrm>
    </dsp:sp>
    <dsp:sp modelId="{1EA91F65-B43E-4308-9B75-830D93B6973D}">
      <dsp:nvSpPr>
        <dsp:cNvPr id="0" name=""/>
        <dsp:cNvSpPr/>
      </dsp:nvSpPr>
      <dsp:spPr>
        <a:xfrm>
          <a:off x="6845709" y="987567"/>
          <a:ext cx="1652669" cy="314415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54918" y="996776"/>
        <a:ext cx="1634251" cy="295997"/>
      </dsp:txXfrm>
    </dsp:sp>
    <dsp:sp modelId="{FD89F90E-8FF4-4918-A092-9EA9E75CFCD9}">
      <dsp:nvSpPr>
        <dsp:cNvPr id="0" name=""/>
        <dsp:cNvSpPr/>
      </dsp:nvSpPr>
      <dsp:spPr>
        <a:xfrm rot="3076132">
          <a:off x="2116268" y="2832436"/>
          <a:ext cx="1755360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755360" y="209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950064" y="2809492"/>
        <a:ext cx="87768" cy="87768"/>
      </dsp:txXfrm>
    </dsp:sp>
    <dsp:sp modelId="{7825A59B-0EC5-46D9-91FE-404A6D73CA7F}">
      <dsp:nvSpPr>
        <dsp:cNvPr id="0" name=""/>
        <dsp:cNvSpPr/>
      </dsp:nvSpPr>
      <dsp:spPr>
        <a:xfrm>
          <a:off x="3543084" y="2926842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ΤΥΧΑΙΑ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578887" y="2962645"/>
        <a:ext cx="2373207" cy="115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7A676-8142-2DD0-CC36-C50156A4093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0B279-D4E8-EB36-91AA-49DD1C9538D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DB7C4D-5AD5-4F46-8B1A-1EDCC28471A6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FE95A9E-862F-44F3-FB49-0BF421384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10EC7B-9EDE-5D80-4331-5B2C35776ED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006C1-046C-935F-A0D1-224F47E27ED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A7D62-0D73-791F-9FAA-6B23F144A9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197764F-C8F3-4C29-9B42-FA5AED19D3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3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9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8D674-2B82-211C-0541-10FE86414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26356-F023-E555-C766-E9B157172F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A01C-1AC6-0CC0-0352-EA8FD695B74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6CDC7F-5C9A-4DE8-BC97-A7CC378396AD}" type="slidenum">
              <a:t>50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8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C1C82-30EE-2922-8C97-E3C3B33C3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585FE-CE5B-7E79-5C56-0F100B46B4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B3C2-3629-8383-84E2-E6B2B9C0B1F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2C0BBF-D57C-47B0-9FFC-8E53B77C375C}" type="slidenum">
              <a:t>46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EBCE4-0F49-B192-B958-770FB1EB1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FC94-880B-78AE-B592-56D85157E8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F1355-5795-37FA-CDE2-322751B4C63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CA3FE9-C73B-4C22-84EE-95D023F97B06}" type="slidenum">
              <a:t>47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BBDB6-4107-9E84-B5C8-7633F8DD8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79B69-7BCA-24FC-E805-64D9A0141A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823F-6435-A819-699F-BC4323A348A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9BE6D7-41E6-482F-B6B1-A5E36AB758DC}" type="slidenum">
              <a:t>48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41300-B897-A593-3E57-10001F725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8BF25-0F85-2F82-77D8-598722AA94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7D95A-A5D9-B82A-7DF2-8178EC70214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BD6D97-7243-4E1C-852D-28BBC3FF44FB}" type="slidenum">
              <a:t>49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2675-C1FD-B019-37A6-1C810FC837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A835-4546-6081-7CC4-4200CF0D9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6B42B-FBCA-52EA-94C5-3621AE0675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95B1EF-8681-409E-B7FA-D1DC90C566F4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BBE9C-B728-C109-585B-BB6DE90659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EF3C-1D19-9004-3C4B-F1735D4F1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EA0844-CE5C-4E3A-BA63-4EDABC703E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0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9509-63CD-7D01-8C17-483C5FBD1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C831D-E99D-7F52-AD5E-A3D18A8A59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3FBF8-D5BD-10C2-8446-218F2D6C03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3A0A-9A2F-EA93-CA84-9A845F3D03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933D9-62B2-4AB0-8EA8-F8DCF856F8AE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C5C2-4578-0524-41C3-26EB20847D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59552-2C95-E207-B5D3-4CA98BAFEB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6D59-7262-4D84-A650-A65C9AB536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5F74-2C6C-18E3-518E-DB52B8982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77BE048-D675-0492-C3E8-FBB5E92E2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FE32-1C71-C9E1-34B4-93B94C1E85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FEB52F-B0FE-4761-AC92-5932E6A620DC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A0EA4-5A0F-7E17-BEEB-8A2784E5C2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58AB-8F84-9A65-46C8-D593EE5A62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8284F-315A-468C-9C57-9045728B48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8904-141B-C7AF-BEFD-92E55EE0A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7E40B0-F12B-156A-AD3C-3622ED9FF2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B7600-87ED-EF87-512F-F7E0D0BD65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F72ADE-DEE4-212E-08B2-0E38001EB6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7F1772-7405-4C6C-BB77-9997BE695A5C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66058-6C5A-9890-3D2F-08C225B889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E0814C-A99F-9B52-7704-707496739E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1D8C68-4712-4AAF-948F-6195AE819AFE}" type="slidenum">
              <a:t>‹#›</a:t>
            </a:fld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F3DDE7F-CB4C-D48E-904C-0DC74E78B6EF}"/>
              </a:ext>
            </a:extLst>
          </p:cNvPr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9E4B20C3-12ED-46DF-9082-FDB5A3AEE8C1}"/>
              </a:ext>
            </a:extLst>
          </p:cNvPr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E6B9-AD02-ABA4-DCD5-A47106A22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975C9-AE61-71E1-4D17-6E9D856F7C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2616E-9D34-5E68-06B6-BC8126FC76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6722D-F5A1-4BDE-B5F1-8CFBACA950E3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600-4AA0-16A8-D88D-E29800438F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BE7C7-8DEF-C7EA-0141-D1E98C36EB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F781-9F4D-4FFB-9A02-05C05D4A11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A3625-FBD9-119A-CCE6-929AFC4F97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BAC7-C97A-8DF8-F3B3-0943AA255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2B47B-F94E-B84E-0456-A0F8DE364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DE399-FD48-6425-29AA-BCA6C8BAEA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0CA447C-88CE-7607-4CA1-8958342DD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F2FD4A-E309-D03D-F0D1-76C8F851E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29DDD4-6E8C-505D-5F42-D821EF3C7C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7C7BF41F-7C9E-FF97-4800-EDB20A59FA02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2F9B6CCB-16AD-F004-3AED-E9C71AE78925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E94FAA0-97FA-013F-9CDA-132E134C42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2B07BC-724B-4AD1-9D46-0F667632BA5B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C36422D-F27E-25E6-5747-5F437AD384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4907910-209A-29E9-C9D4-D8C7AA1E4A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538A21-E792-4A36-A94D-A5796CEFA2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B252-5524-9FF7-B961-2184116BF1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4B595-2364-13EA-CB3B-8E15CF2D9B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9C99D0-F5C6-8665-3C42-BAE496D43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AFE6A3-E24E-2D8C-E00F-4AA4C792D3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13F94D-58F3-2B1F-CD1B-57A2F06150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CEB0EEF-B83B-2434-62BB-6181C808ED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38D1E9-EAC1-8549-BF4D-EE27894CC2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460579-6030-2CD2-09DC-F8D48FBD7E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80AE60-85DD-9142-5158-5A11442AA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A9A5068-C937-899A-3803-A3A91E389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4B074CA3-E920-5746-902B-D77CD8777001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5FB94129-0698-B28F-9FFB-C681E709C95F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2047AA6-522E-E078-2228-E6C045AE40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4F8B27-FAF2-4674-B3D1-18782E61F40C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BF4FB6-0579-507F-C5D9-B4E81A8D8D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90993-5A98-22FC-D44D-323F180322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F9198-CBEF-47F2-B9F0-8266F7641E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5B47-2FD9-5720-4C6B-F738E86046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80E15-0B90-D429-8E38-337BD208DED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6CF5C-2AE7-CDDE-E94B-06A8C4C263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EB9C4-C6D9-43AE-85D5-18F986754607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2AAFC-087F-E826-1E68-D88259FEC9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6782-6BA7-C844-05FE-46F672E067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F4562-B019-4EF1-9F57-375E8B8A44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A79DB-A3C9-9833-0DBB-688C2DEB3F5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57B21-008E-8FC5-DCAD-80ADD47E655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59B3-C992-600E-9CA8-A438DCB0F9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62E2CD-68A4-4D47-8565-A14CB8D2D0C2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4A6E-3755-9191-843D-84EB260405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C3798-725D-9F44-9DF2-6241C8882B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AD92E-8616-4518-B76D-22753362B3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3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449F-A4E7-8966-125F-63E51E7356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B553-FFFD-91F9-CAAC-48CBD3CBC7C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A889-90BC-E4F0-3592-FCB4BD9E51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3470EF-C24D-41C7-BC8E-67924498CA5E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A90E9-39E4-B20F-A10E-635C652518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5D20D-38F2-DDD0-03E8-C3D5C4D58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1F190F-0978-46AC-BBDC-3BDBAF3FEB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44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F307-1B8A-3091-A6D3-5C03FCB10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C58C4-AC1F-C1EE-3A48-3015FE950B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B13C9-EDAA-5733-2016-4062E303EE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FB101D-4D2B-4B28-A8E9-0F0078421E1C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89BD0-C9F2-6E00-FB82-C8C6595AE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7055B-BA0A-1A8C-9977-8D7CB0A51B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81696B-30E5-49D5-AD1D-D98A62E0DE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6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F8CD-DAD7-0D65-D3F9-FAB37D164A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C594-DCF4-C099-F537-1207BA86BB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AC60C-5432-A339-292E-5EEB2BCEC1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BB34C-9AF8-758E-679D-62C53D771B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DB18B-0225-45CA-BE3F-57EBCFBCED70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6A6A-9B2D-4264-E5E0-E90137997F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7B61E-D898-532C-AE3A-9B017344CC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6F1945-7815-498F-9627-2843DA2A6A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5444-A942-C2D5-B78F-B0E853C42F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102B0-EFC7-816C-6500-72DA5D690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F5D4D-E405-FAD8-6FDF-C88832EB1C1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F2A5D-4DB8-424C-1226-CCF797E95A6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EF795-4CC7-C8D9-1D34-C0E4CA32FD0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095F2-BBE7-B7F9-FEA7-DEB6C6C8EE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87F76F-2639-47F2-9260-53E3CA03ABE0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7577F-AC7B-726F-9D44-153A704696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D8EDB-D0E3-F884-847F-21624DB1C3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C1552D-9324-478D-B6C2-8761F0842B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96D1-39FD-C10C-B58F-37711D608F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3DAE1-714A-3F1A-AE60-0B08742616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F98BC-B29A-40C6-B62B-20DDBB6067A9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7BCB8-8C6A-597E-B2F7-14344E2260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EC37-A4C8-0B2A-9DA0-B5161F2752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158591-0B21-46F8-9698-5573BB1683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0CFAA-1F45-A819-C806-883698DCED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6A8039-F45E-4C7D-83F9-17FE563FDA29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C0C88-8304-500F-57D2-D752EC9AF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D2C6-090D-A2C3-0E02-842DC661AF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1C098D-251B-429E-9288-99737B3EC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8DC3-6A1D-0889-4F86-997DBB9662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47A3-5602-9BE4-5867-2672C4CC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9F10F-4BEC-533E-9AA1-80593777CE5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E62-AD6D-0536-7ABD-10D16CD862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706B64-718A-48AE-8481-779CC6996250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B1C88-3D96-6BA6-4FA3-4083F32084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C35D3-4DF1-635A-B31C-83A0349DF9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3EDC3-2A29-4797-8BC5-423C833A4B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4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E858-CE6A-E5BA-ECCE-F24498B65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0E539-53B4-AB95-904B-6D7452787C6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98AD-B760-CB9A-60BD-CA9B9D6C46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3CA95-BC22-D948-F05E-B044A8CA0B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19E25A-FB80-4A62-BB39-7350BDFD2617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39FB2-5DF7-471D-955A-B9D9B80882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6FB8A-D472-64D9-E197-DA77F0A646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8C72B-6C11-4324-BE61-66AB0D07B6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1AA440D-32A4-09A5-2FE9-1656AD82CA6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685735-7CEC-87B8-B89C-279778224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CB28C0A0-92FF-7AFA-0C3C-C2D7E1256308}"/>
              </a:ext>
            </a:extLst>
          </p:cNvPr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3CC4A0C-4595-DB45-55FC-1461E5C2F30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B614FFF-D2C9-D6FC-79EA-F1250832F81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38812456-A2F8-D842-1412-5F711A4E0A55}"/>
              </a:ext>
            </a:extLst>
          </p:cNvPr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07709C-2B4A-41C2-30BC-4BC2F62B3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2E8817-20CA-FA48-AF4E-A33E4376A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52771BB-B62B-A623-6BB6-AA8291CF248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5400013">
            <a:off x="10155637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D227387E-D93F-4DE7-8948-EF2F1DFF7559}" type="datetime1">
              <a:rPr lang="en-US"/>
              <a:pPr lvl="0"/>
              <a:t>3/13/2025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6CA9E7-3BE8-53AC-5416-14B30FA55BE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59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25D888-7C79-A137-99AD-4F8CF42805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4EFFE5DC-AA56-48DD-83DC-AF23EB17672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9.wmf"/><Relationship Id="rId7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52.png"/><Relationship Id="rId7" Type="http://schemas.openxmlformats.org/officeDocument/2006/relationships/image" Target="../media/image49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5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53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7ABB-B751-F608-607D-EA681FF1B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0786" y="1233051"/>
            <a:ext cx="8970428" cy="3525423"/>
          </a:xfrm>
        </p:spPr>
        <p:txBody>
          <a:bodyPr anchorCtr="1">
            <a:normAutofit/>
          </a:bodyPr>
          <a:lstStyle/>
          <a:p>
            <a:pPr lvl="0" algn="ctr"/>
            <a:r>
              <a:rPr lang="el-GR" sz="5400" b="1" dirty="0">
                <a:solidFill>
                  <a:srgbClr val="FF0000"/>
                </a:solidFill>
              </a:rPr>
              <a:t>Εργαστήριο Φυσικής Ι</a:t>
            </a:r>
            <a:br>
              <a:rPr lang="el-GR" sz="5400" b="1" dirty="0">
                <a:solidFill>
                  <a:srgbClr val="FF0000"/>
                </a:solidFill>
              </a:rPr>
            </a:br>
            <a:r>
              <a:rPr lang="el-GR" sz="5400" b="1" dirty="0">
                <a:solidFill>
                  <a:srgbClr val="FF0000"/>
                </a:solidFill>
              </a:rPr>
              <a:t>Μηχανικής – Θερμοδυναμικής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2600" b="1" dirty="0">
                <a:solidFill>
                  <a:srgbClr val="FF0000"/>
                </a:solidFill>
              </a:rPr>
              <a:t>(</a:t>
            </a:r>
            <a:r>
              <a:rPr lang="el-GR" sz="2600" b="1" dirty="0">
                <a:solidFill>
                  <a:srgbClr val="FF0000"/>
                </a:solidFill>
              </a:rPr>
              <a:t>Εισαγωγή</a:t>
            </a:r>
            <a:r>
              <a:rPr lang="en-US" sz="2600" b="1" dirty="0">
                <a:solidFill>
                  <a:srgbClr val="FF0000"/>
                </a:solidFill>
              </a:rPr>
              <a:t>)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1AD3E66-76B6-CCAF-5275-CF4B5277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0" y="85962"/>
            <a:ext cx="1930435" cy="19304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5550-0171-7929-53A2-31B0C2DAED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Β’ ΜΕΡΟΣ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ΣΤΟΙΧΕΙΑ ΘΕΩΡΙΑΣ ΣΦΑΛΜΑΤΩΝ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91DB-9938-96CC-CC09-8E488F1E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Μετρήσεις</a:t>
            </a:r>
            <a:r>
              <a:rPr lang="el-GR" b="1" dirty="0">
                <a:solidFill>
                  <a:srgbClr val="FF0000"/>
                </a:solidFill>
              </a:rPr>
              <a:t> – Σφάλματα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42A7-49AC-A19C-2F38-388933CD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4" y="1726163"/>
            <a:ext cx="10214719" cy="452223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Μέτρηση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ορίζεται: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η σύγκριση ενός μεγέθους με την μονάδα μέτρησής του ή κάποιο πολλαπλάσιο ή υποπολλαπλάσιο αυτής 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ορίζεται: 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η διαφορά μεταξύ μετρούμενης και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πραγματικής αλλά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άγνωστης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τιμής ενός μετρούμενου μεγέθους άρα:</a:t>
            </a:r>
          </a:p>
          <a:p>
            <a:pPr marL="0" indent="0" algn="ctr">
              <a:buClr>
                <a:srgbClr val="FF0000"/>
              </a:buClr>
              <a:buNone/>
              <a:defRPr/>
            </a:pPr>
            <a:r>
              <a:rPr lang="el-GR" sz="2300" b="1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= μετρούμενη τιμή - πραγματική τιμή (άγνωστη)</a:t>
            </a:r>
          </a:p>
          <a:p>
            <a:pPr>
              <a:buFontTx/>
              <a:buNone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Άμεση μέτρηση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απευθείας σύγκριση ενός μεγέθους με την μονάδα μετρήσεώς του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ή κάποιο πολλαπλάσιο ή υποπολλαπλάσιο αυτής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kumimoji="0" lang="el-GR" sz="2300" b="0" i="0" u="none" strike="noStrike" kern="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Carlito"/>
              <a:ea typeface="+mn-ea"/>
              <a:cs typeface="+mn-cs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Έμμεση «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μέτρηση»: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σύνδεση και υπολογισμός δια μέσω μίας μαθηματικής σχέσης</a:t>
            </a:r>
            <a:r>
              <a:rPr kumimoji="0" lang="el-GR" sz="2300" b="0" i="0" u="none" strike="noStrike" kern="0" cap="none" spc="0" normalizeH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 ενός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 παραγώγου</a:t>
            </a:r>
            <a:r>
              <a:rPr kumimoji="0" lang="el-GR" sz="2300" b="0" i="0" u="none" strike="noStrike" kern="0" cap="none" spc="0" normalizeH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μεγέθους με άλλα φυσικά μεγέθη, που έχουν μετρηθεί με άμεσες μετρήσεις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endParaRPr lang="en-US" sz="2300" dirty="0"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0752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922443EB-5643-D6FE-39FB-4A37590AE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5403" y="0"/>
            <a:ext cx="9404350" cy="1400175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4871744-D1E0-7043-AC6A-394ABF454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411568"/>
              </p:ext>
            </p:extLst>
          </p:nvPr>
        </p:nvGraphicFramePr>
        <p:xfrm>
          <a:off x="1392351" y="1333500"/>
          <a:ext cx="8526090" cy="525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4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840B4CC-E892-C719-967E-6A14FB4AA366}"/>
              </a:ext>
            </a:extLst>
          </p:cNvPr>
          <p:cNvGrpSpPr/>
          <p:nvPr/>
        </p:nvGrpSpPr>
        <p:grpSpPr>
          <a:xfrm>
            <a:off x="1745827" y="486268"/>
            <a:ext cx="8559862" cy="6174888"/>
            <a:chOff x="1745827" y="486268"/>
            <a:chExt cx="8559862" cy="6174888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9A5E563-4948-DAAD-2BA4-10EC923B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9723" y="486268"/>
              <a:ext cx="970443" cy="4018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D98A0B6-D388-54B2-48AF-390ACC31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827" y="4604662"/>
              <a:ext cx="8559862" cy="2056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C5BDF2A4-7A05-5480-B38A-3975586C1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8268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F292CAE-F8E2-AA14-B69A-B37D9A25DF39}"/>
              </a:ext>
            </a:extLst>
          </p:cNvPr>
          <p:cNvSpPr txBox="1"/>
          <p:nvPr/>
        </p:nvSpPr>
        <p:spPr>
          <a:xfrm>
            <a:off x="1846027" y="790535"/>
            <a:ext cx="6987094" cy="3548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300" b="1" i="0" u="none" strike="noStrike" kern="1200" cap="none" spc="-1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Δύο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είδη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σφαλμάτων: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34003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Συστηματικά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>
                <a:tab pos="91866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Χρήση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βαθμονόμηση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χρήση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οργάνου,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επίδραση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περιβαλλοντικών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παραγόντων</a:t>
            </a:r>
            <a:r>
              <a:rPr lang="el-GR" sz="2300" b="0" i="0" u="none" strike="noStrike" kern="1200" cap="none" spc="5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κλπ.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169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εκτιμηθούν</a:t>
            </a:r>
            <a:r>
              <a:rPr lang="el-GR" sz="2300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αφαιρεθούν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622EB-09A3-5E01-0057-D68DBA2C5DB6}"/>
              </a:ext>
            </a:extLst>
          </p:cNvPr>
          <p:cNvSpPr/>
          <p:nvPr/>
        </p:nvSpPr>
        <p:spPr>
          <a:xfrm>
            <a:off x="1745827" y="4604661"/>
            <a:ext cx="4244426" cy="61115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7DC681-C22E-32AB-AA79-B216C5F72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3244" y="2910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4469366-2604-23CC-DF11-B50FDAFA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757" y="1846556"/>
            <a:ext cx="4379925" cy="427016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6F1A81D-61EB-023D-5CAB-5317A041743F}"/>
              </a:ext>
            </a:extLst>
          </p:cNvPr>
          <p:cNvSpPr txBox="1"/>
          <p:nvPr/>
        </p:nvSpPr>
        <p:spPr>
          <a:xfrm>
            <a:off x="1787597" y="1150150"/>
            <a:ext cx="6268440" cy="50424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lvl="0" defTabSz="457200"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800" b="1" spc="-1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8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55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11216" marR="0" lvl="0" indent="-299685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ct val="82608"/>
              <a:buAutoNum type="arabicPeriod" startAt="2"/>
              <a:tabLst>
                <a:tab pos="31121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Τυχαία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580351" marR="2078806" lvl="1" indent="-34290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	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τυχαίο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351" marR="2323170" lvl="1" indent="-342900" algn="l" defTabSz="457200" rtl="0" fontAlgn="auto" hangingPunct="1">
              <a:lnSpc>
                <a:spcPts val="2550"/>
              </a:lnSpc>
              <a:spcBef>
                <a:spcPts val="7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ελαχιστοποιηθούν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αλλά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όχι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εξ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αλειφθούν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εκτιμηθεί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  το μέγεθος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τους αλλά </a:t>
            </a:r>
            <a:r>
              <a:rPr lang="el-GR" sz="2300" b="1" i="0" u="none" strike="noStrike" kern="1200" cap="none" spc="-23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μπορούν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spc="-23" dirty="0">
                <a:solidFill>
                  <a:srgbClr val="FFFFFF"/>
                </a:solidFill>
                <a:latin typeface="Carlito"/>
                <a:cs typeface="Carlito"/>
              </a:rPr>
              <a:t>      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 </a:t>
            </a:r>
            <a:r>
              <a:rPr lang="el-GR" sz="2300" spc="-23" dirty="0">
                <a:solidFill>
                  <a:srgbClr val="FFFFFF"/>
                </a:solidFill>
                <a:latin typeface="Carlito"/>
                <a:cs typeface="Carlito"/>
              </a:rPr>
              <a:t>εξ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αλειφθούν 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455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διαδικασία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55874" marR="0" lvl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  <a:tab pos="277443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Καταγράφονται</a:t>
            </a:r>
            <a:r>
              <a:rPr lang="el-GR" sz="2300" b="0" i="0" u="none" strike="noStrike" kern="1200" cap="none" spc="6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5AFAD9-6C28-2A94-7B94-D947382F5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9354" y="93782"/>
            <a:ext cx="773312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86FA8E-8320-04B2-8735-D4AB6381D32B}"/>
              </a:ext>
            </a:extLst>
          </p:cNvPr>
          <p:cNvSpPr txBox="1"/>
          <p:nvPr/>
        </p:nvSpPr>
        <p:spPr>
          <a:xfrm>
            <a:off x="1842888" y="921168"/>
            <a:ext cx="8506224" cy="41997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Βασικό Θεώρημα </a:t>
            </a:r>
          </a:p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Μετρώντας την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1" u="sng" spc="9" dirty="0">
                <a:solidFill>
                  <a:srgbClr val="FF0000"/>
                </a:solidFill>
                <a:latin typeface="Carlito"/>
                <a:cs typeface="Carlito"/>
              </a:rPr>
              <a:t>ίδιας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πολλές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φορές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εκτιμήσουμε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καλύτερη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ακρίβεια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ποσότητας και το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endParaRPr lang="el-GR" sz="2087" b="1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Τιμή:</a:t>
            </a:r>
            <a:endParaRPr lang="el-GR" sz="2087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Προσεγγίζει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</a:t>
            </a:r>
            <a:r>
              <a:rPr lang="el-GR" sz="2087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&gt;&gt;1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Τυπική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απόκλιση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δείγματος: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Δίνει μια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ένδειξη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πόσο απέχουν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 από τη μέση τιμή. 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694F5B-0E77-3E62-5B10-F970051C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07" y="2045429"/>
            <a:ext cx="1270750" cy="74342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2FACFA9-7566-76A0-AFB7-A935DF18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08" y="3508534"/>
            <a:ext cx="2818116" cy="86445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74BB16-5BCF-0984-77F7-B3090DA9E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2033" y="246650"/>
            <a:ext cx="779248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50057A6-4B7E-093D-3C59-F7F6150C44B8}"/>
              </a:ext>
            </a:extLst>
          </p:cNvPr>
          <p:cNvSpPr txBox="1"/>
          <p:nvPr/>
        </p:nvSpPr>
        <p:spPr>
          <a:xfrm>
            <a:off x="1822033" y="1120021"/>
            <a:ext cx="8148922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208284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μία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εκτίμηση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(2.35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0.05)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F7FF6BA-223C-5981-7AC9-0650E20FD27F}"/>
              </a:ext>
            </a:extLst>
          </p:cNvPr>
          <p:cNvSpPr txBox="1"/>
          <p:nvPr/>
        </p:nvSpPr>
        <p:spPr>
          <a:xfrm>
            <a:off x="1977816" y="3756282"/>
            <a:ext cx="8236367" cy="699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εκτίμηση: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(2.3</a:t>
            </a:r>
            <a:r>
              <a:rPr lang="en-US" sz="20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±</a:t>
            </a:r>
            <a:r>
              <a:rPr lang="en-US" sz="20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spc="-9" dirty="0">
                <a:solidFill>
                  <a:srgbClr val="FFFFFF"/>
                </a:solidFill>
                <a:latin typeface="Carlito"/>
                <a:cs typeface="Carlito"/>
              </a:rPr>
              <a:t>0.1) cm</a:t>
            </a:r>
            <a:endParaRPr lang="en-US" sz="20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B569689E-5DDB-8DBD-7E59-61E50753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96" y="2315587"/>
            <a:ext cx="5221334" cy="144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9B4363-7C11-CB73-0690-77FB13FFCA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667" y="4319672"/>
            <a:ext cx="6235216" cy="215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BA56F-191E-A942-9EB9-768E934AC9F4}"/>
              </a:ext>
            </a:extLst>
          </p:cNvPr>
          <p:cNvSpPr txBox="1"/>
          <p:nvPr/>
        </p:nvSpPr>
        <p:spPr>
          <a:xfrm>
            <a:off x="13361437" y="2108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4BFCE2-5207-53B4-FCCE-8DCB09D28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4932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990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Παραδείγματα</a:t>
            </a:r>
            <a:r>
              <a:rPr lang="el-GR" b="1" spc="-77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/>
              <p:nvPr/>
            </p:nvSpPr>
            <p:spPr>
              <a:xfrm>
                <a:off x="1808308" y="1078726"/>
                <a:ext cx="9612721" cy="466508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>
                    <a:tab pos="223096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Απόλυτο</a:t>
                </a:r>
                <a:r>
                  <a:rPr lang="el-GR" sz="2087" b="1" i="0" u="none" strike="noStrike" kern="1200" cap="none" spc="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dirty="0">
                    <a:solidFill>
                      <a:srgbClr val="FFFFFF"/>
                    </a:solidFill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 = (20.0</a:t>
                </a:r>
                <a:r>
                  <a:rPr lang="en-US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endParaRPr lang="en-US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4200844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Σχετικό σφάλμα</a:t>
                </a:r>
                <a:r>
                  <a:rPr lang="el-GR" sz="2087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87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87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= 0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.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005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(ακρίβεια</a:t>
                </a:r>
                <a:r>
                  <a:rPr lang="el-GR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μέτρησης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0.5%)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dirty="0">
                    <a:solidFill>
                      <a:srgbClr val="FFFFFF"/>
                    </a:solidFill>
                    <a:latin typeface="Carlito"/>
                    <a:cs typeface="Carlito"/>
                  </a:rPr>
                  <a:t>Προτάσεις: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366546" lvl="0" indent="0" algn="l" defTabSz="457200" rtl="0" fontAlgn="auto" hangingPunct="1">
                  <a:lnSpc>
                    <a:spcPct val="101699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1" i="0" u="sng" strike="noStrike" kern="1200" cap="none" spc="-6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To</a:t>
                </a:r>
                <a:r>
                  <a:rPr lang="en-US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και η</a:t>
                </a:r>
                <a:r>
                  <a:rPr lang="el-GR" sz="2087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r>
                  <a:rPr lang="el-GR" sz="2087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πρέπει να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έχουν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τον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ίδιο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αριθμό</a:t>
                </a:r>
                <a:r>
                  <a:rPr lang="el-GR" sz="2087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sng" strike="noStrike" kern="1200" cap="none" spc="-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δεκαδικών ψηφίων</a:t>
                </a:r>
                <a:endParaRPr lang="el-GR" sz="2087" b="1" i="0" u="sng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defTabSz="457200">
                  <a:spcBef>
                    <a:spcPts val="25"/>
                  </a:spcBef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Ο</a:t>
                </a:r>
                <a:r>
                  <a:rPr lang="el-GR" sz="2000" b="1" u="sng" spc="27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αριθμός</a:t>
                </a:r>
                <a:r>
                  <a:rPr lang="el-GR" sz="20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των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δεκαδικών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ψηφίων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μιας</a:t>
                </a:r>
                <a:r>
                  <a:rPr lang="el-GR" sz="2000" b="1" u="sng" spc="14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μέτρησης</a:t>
                </a:r>
                <a:r>
                  <a:rPr lang="el-GR" sz="20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chemeClr val="bg1"/>
                    </a:solidFill>
                    <a:latin typeface="Carlito"/>
                    <a:cs typeface="Carlito"/>
                  </a:rPr>
                  <a:t>υποδηλώνει</a:t>
                </a:r>
                <a:r>
                  <a:rPr lang="el-GR" sz="2000" b="1" u="sng" spc="9" dirty="0">
                    <a:solidFill>
                      <a:schemeClr val="bg1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την</a:t>
                </a:r>
                <a:r>
                  <a:rPr lang="el-GR" sz="20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ακρίβειά</a:t>
                </a:r>
                <a:r>
                  <a:rPr lang="el-GR" sz="2000" b="1" u="sng" spc="23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000" b="1" u="sng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της</a:t>
                </a:r>
                <a:r>
                  <a:rPr lang="el-GR" sz="2000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:</a:t>
                </a:r>
                <a:endParaRPr lang="en-US" sz="2000" dirty="0">
                  <a:solidFill>
                    <a:srgbClr val="FF0000"/>
                  </a:solidFill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87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Συχνά</a:t>
                </a:r>
                <a:r>
                  <a:rPr lang="el-GR" sz="2087" b="1" i="0" u="none" strike="noStrike" kern="1200" cap="none" spc="5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1" i="0" u="none" strike="noStrike" kern="1200" cap="none" spc="-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λάθη</a:t>
                </a:r>
                <a:endParaRPr lang="el-GR" sz="2087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17976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0.01)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</a:t>
                </a:r>
                <a:r>
                  <a:rPr lang="el-GR" sz="2087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μεγαλύτερη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087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318552" algn="l"/>
                    <a:tab pos="251162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x=(20.00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087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087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087" b="0" i="0" u="none" strike="noStrike" kern="1200" cap="none" spc="-4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	</a:t>
                </a:r>
                <a:r>
                  <a:rPr lang="el-GR" sz="2087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087" b="0" i="0" u="none" strike="noStrike" kern="1200" cap="none" spc="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 μικρότερη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087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087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087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087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308" y="1078726"/>
                <a:ext cx="9612721" cy="4665087"/>
              </a:xfrm>
              <a:prstGeom prst="rect">
                <a:avLst/>
              </a:prstGeom>
              <a:blipFill>
                <a:blip r:embed="rId3"/>
                <a:stretch>
                  <a:fillRect l="-1712" t="-1438" b="-1307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5DBF9A-0E7C-81EE-F4FC-BFEBFE9F4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8308" y="118452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BE7BB35-1B23-953B-EDFF-60DFA5B9C34B}"/>
              </a:ext>
            </a:extLst>
          </p:cNvPr>
          <p:cNvSpPr txBox="1"/>
          <p:nvPr/>
        </p:nvSpPr>
        <p:spPr>
          <a:xfrm>
            <a:off x="1984302" y="1247470"/>
            <a:ext cx="9109796" cy="4164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Ο</a:t>
            </a:r>
            <a:r>
              <a:rPr lang="el-GR" sz="2300" b="1" i="0" u="sng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αριθμός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υποδηλώνει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ακρίβειά</a:t>
            </a:r>
            <a:r>
              <a:rPr lang="el-GR" sz="2300" b="1" i="0" u="sng" strike="noStrike" kern="1200" cap="none" spc="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</a:t>
            </a:r>
            <a:endParaRPr lang="en-US" sz="23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</a:t>
            </a:r>
            <a:r>
              <a:rPr lang="el-GR" sz="23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διαφορετικό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20.00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n-US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πρώτη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ψηφία,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δεύτερη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</a:t>
            </a: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Όμως:</a:t>
            </a: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Το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είναι 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m, γιατί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 κ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αι οι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δυο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strike="noStrike" kern="1200" cap="none" spc="-5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ΝΑ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πάντα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 (έμμεση μέτρηση)</a:t>
            </a:r>
            <a:endParaRPr lang="el-GR" sz="23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αντί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FFEF-9B0D-17F6-39FC-D9CFFE21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7" y="19872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204F-1862-C303-4C1C-DA6BF2AD2B72}"/>
              </a:ext>
            </a:extLst>
          </p:cNvPr>
          <p:cNvSpPr txBox="1"/>
          <p:nvPr/>
        </p:nvSpPr>
        <p:spPr>
          <a:xfrm>
            <a:off x="1726208" y="2076986"/>
            <a:ext cx="8934137" cy="361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Δεκαδικός αριθμός: 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 είναι όλα (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μηδενικά και μη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) τα ψηφία από το πρώτο μη μηδενικό από αριστερά και με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τά.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(2) ,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(3), 0.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(1),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(2)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, 0.0023 (2)</a:t>
            </a:r>
            <a:endParaRPr lang="el-GR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Ακέραιος αριθμός: 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είναι όλα τα ψηφία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2300" b="1" kern="100" dirty="0">
                <a:solidFill>
                  <a:srgbClr val="FF0000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μηδενικά και μη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από το πρώτο αριστερά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το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τελευταίο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300" u="sng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 μηδενικό. </a:t>
            </a:r>
            <a:endParaRPr lang="en-US" sz="2300" u="sng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22 (2),32000 (2), 23010 (4), 23015 (5)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bg1"/>
              </a:solidFill>
              <a:latin typeface="Carlito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8A11F-DE4E-2ED7-029A-B7FCB7BCAAC2}"/>
              </a:ext>
            </a:extLst>
          </p:cNvPr>
          <p:cNvSpPr txBox="1"/>
          <p:nvPr/>
        </p:nvSpPr>
        <p:spPr>
          <a:xfrm>
            <a:off x="1726208" y="1185572"/>
            <a:ext cx="64307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b="1" dirty="0">
                <a:solidFill>
                  <a:srgbClr val="FF0000"/>
                </a:solidFill>
              </a:rPr>
              <a:t>Κανόνες  προσδιορισμού σημαντικών ψηφίων 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2D66-7A5F-F2C8-6F23-17FF381411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Γιατί Εργαστήρια ;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204D-0F53-C798-FA6D-410D31A3DF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5868" y="1564521"/>
            <a:ext cx="8946544" cy="4195477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Πείραμα  σημαντικό εργαλείο για κάθε Φυσικό 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Εισαγωγή στη διαδικασία λήψης πειραματικών μετρήσεων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και ανάλυσης δεδομένων</a:t>
            </a: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Εργαστηριακή διαπίστωση ισχύος Φυσικών νόμων.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Ο τελευταίος «κριτής» κάθε θεωρίας .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sz="2300" dirty="0"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B57BDD3-18E7-67CD-DC9E-5CFAF16DF2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2799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F51976A-A820-7E69-FEDB-EB65A9156C0F}"/>
              </a:ext>
            </a:extLst>
          </p:cNvPr>
          <p:cNvSpPr txBox="1"/>
          <p:nvPr/>
        </p:nvSpPr>
        <p:spPr>
          <a:xfrm>
            <a:off x="2219331" y="1147882"/>
            <a:ext cx="9201338" cy="28643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πράξεις: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πρόσθεση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κρατάμε όσα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δεκαδικά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 έχει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λιγότερο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ακριβής μέτρηση (χρήση μεθόδου με το ερωτηματικό) π.χ. 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4.37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3.2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Στις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άλλες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εφαρμόζουμε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ακόλουθη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μέθοδο: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kern="0" dirty="0">
                <a:solidFill>
                  <a:srgbClr val="FFFFFF"/>
                </a:solidFill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λλάζουμε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C00000"/>
                </a:solidFill>
                <a:uFillTx/>
                <a:latin typeface="Carlito"/>
                <a:cs typeface="Carlito"/>
              </a:rPr>
              <a:t>τελευταίο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τιμών,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εμπλέκονται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πράξη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βλέπουμε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μεταβάλλεται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αποτέλεσμα</a:t>
            </a:r>
            <a:r>
              <a:rPr lang="el-GR" sz="2300" b="0" i="0" u="none" strike="noStrike" kern="1200" cap="none" spc="-9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, δηλαδή: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5EB10C-31B6-D086-8082-E4EBEFA632FF}"/>
              </a:ext>
            </a:extLst>
          </p:cNvPr>
          <p:cNvSpPr txBox="1"/>
          <p:nvPr/>
        </p:nvSpPr>
        <p:spPr>
          <a:xfrm>
            <a:off x="2219331" y="4361627"/>
            <a:ext cx="8886877" cy="9990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x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=</a:t>
            </a:r>
            <a:r>
              <a:rPr lang="en-US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25.678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log(x)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1.40956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x’</a:t>
            </a:r>
            <a:r>
              <a:rPr lang="en-US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n-US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25.679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log(x’)</a:t>
            </a:r>
            <a:r>
              <a:rPr lang="en-US" sz="2300" spc="2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4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</a:t>
            </a:r>
            <a:r>
              <a:rPr lang="en-US" sz="2300" spc="-9" dirty="0">
                <a:solidFill>
                  <a:srgbClr val="FF0000"/>
                </a:solidFill>
                <a:latin typeface="Carlito"/>
                <a:cs typeface="Carlito"/>
              </a:rPr>
              <a:t>78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23BBCB1-A885-142E-6902-A4902EA571A3}"/>
              </a:ext>
            </a:extLst>
          </p:cNvPr>
          <p:cNvSpPr txBox="1"/>
          <p:nvPr/>
        </p:nvSpPr>
        <p:spPr>
          <a:xfrm>
            <a:off x="2219331" y="5344540"/>
            <a:ext cx="3367561" cy="3655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774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log(x)</a:t>
            </a:r>
            <a:r>
              <a:rPr lang="en-US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n-US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1.40956 </a:t>
            </a:r>
            <a:r>
              <a:rPr lang="en-US" sz="2300" b="0" i="0" u="none" strike="noStrike" kern="1200" cap="none" spc="0" baseline="0" dirty="0">
                <a:solidFill>
                  <a:schemeClr val="bg1"/>
                </a:solidFill>
                <a:uFillTx/>
                <a:latin typeface="Matura MT Script Capitals" pitchFamily="66"/>
                <a:cs typeface="Carlito"/>
              </a:rPr>
              <a:t>≌</a:t>
            </a:r>
            <a:r>
              <a:rPr lang="en-US" sz="2300" spc="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1.41</a:t>
            </a: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D6513A-4768-E1D1-D0E1-D8F3413EA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5460" y="1908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1530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Κανόνες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στρογγυλοποίησης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19DA1E3-7FD8-EE7F-AF63-7F533A2A2DD0}"/>
              </a:ext>
            </a:extLst>
          </p:cNvPr>
          <p:cNvSpPr txBox="1"/>
          <p:nvPr/>
        </p:nvSpPr>
        <p:spPr>
          <a:xfrm>
            <a:off x="451221" y="1074631"/>
            <a:ext cx="13809528" cy="50504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spc="-9">
                <a:solidFill>
                  <a:srgbClr val="FFFFFF"/>
                </a:solidFill>
                <a:latin typeface="Carlito"/>
                <a:cs typeface="Carlito"/>
              </a:rPr>
              <a:t>έπεται</a:t>
            </a:r>
            <a:r>
              <a:rPr lang="el-GR" sz="2400" b="0" i="0" u="none" strike="noStrike" kern="1200" cap="none" spc="-9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spc="-9">
                <a:solidFill>
                  <a:srgbClr val="FFFFFF"/>
                </a:solidFill>
                <a:latin typeface="Carlito"/>
                <a:cs typeface="Carlito"/>
              </a:rPr>
              <a:t>του</a:t>
            </a:r>
            <a:r>
              <a:rPr lang="el-GR" sz="2400" b="0" i="0" u="none" strike="noStrike" kern="1200" cap="none" spc="-18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ψηφίου</a:t>
            </a:r>
            <a:r>
              <a:rPr lang="en-US" sz="2400" b="0" i="0" u="none" strike="noStrike" kern="1200" cap="none" spc="0" baseline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επιθυμούμε</a:t>
            </a:r>
            <a:r>
              <a:rPr lang="el-GR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στρογγυλοποιήσουμε είναι:</a:t>
            </a:r>
            <a:endParaRPr lang="el-GR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Arial"/>
            </a:endParaRPr>
          </a:p>
          <a:p>
            <a:pPr marL="354431" indent="-342900" defTabSz="457200">
              <a:lnSpc>
                <a:spcPts val="2280"/>
              </a:lnSpc>
              <a:spcBef>
                <a:spcPts val="9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0.647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marR="0" lvl="0" indent="-342900" algn="l" defTabSz="457200" rtl="0" fontAlgn="auto" hangingPunct="1">
              <a:lnSpc>
                <a:spcPts val="228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indent="-342900" defTabSz="457200">
              <a:lnSpc>
                <a:spcPts val="228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&lt;5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κάτω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0.644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1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endParaRPr lang="el-GR" sz="2300" dirty="0">
              <a:solidFill>
                <a:srgbClr val="FFFFFF"/>
              </a:solidFill>
              <a:latin typeface="Carlito"/>
              <a:cs typeface="Arial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 ψηφιά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41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2265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ψηφιά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κοντινότερο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άρτιο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65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.χ.: 4.35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+ 3.2 = 7.55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ποσότητες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-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σφάλματος (έμμεση</a:t>
            </a:r>
            <a:r>
              <a:rPr lang="el-GR" sz="2300" b="1" i="0" u="none" strike="noStrike" kern="1200" cap="none" spc="-9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μέτρηση)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 στο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ψηφίο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= 0.02578 V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συνέχεια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 στο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δεκαδικών ψηφίων με το σφάλμα</a:t>
            </a:r>
            <a:r>
              <a:rPr lang="el-GR" sz="2300" b="0" i="0" u="none" strike="noStrike" kern="1200" cap="none" spc="-9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4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4.5672 V</a:t>
            </a:r>
            <a:r>
              <a:rPr lang="el-GR" sz="2300" b="0" i="0" u="none" strike="noStrike" kern="1200" cap="none" spc="43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Times New Roman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(4.57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281782-3E79-0E50-E06D-E2B2F97E8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2221" y="24445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58722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9F0F4F7-8C4C-C9C1-30B8-48ABA9201661}"/>
              </a:ext>
            </a:extLst>
          </p:cNvPr>
          <p:cNvSpPr txBox="1"/>
          <p:nvPr/>
        </p:nvSpPr>
        <p:spPr>
          <a:xfrm>
            <a:off x="1862221" y="963107"/>
            <a:ext cx="8253520" cy="7160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6336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τυχαία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B2B1D86-7939-AE7E-34F9-1C26AF8F04B0}"/>
              </a:ext>
            </a:extLst>
          </p:cNvPr>
          <p:cNvSpPr txBox="1"/>
          <p:nvPr/>
        </p:nvSpPr>
        <p:spPr>
          <a:xfrm>
            <a:off x="1714564" y="3697691"/>
            <a:ext cx="2580912" cy="7323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μ:</a:t>
            </a:r>
            <a:r>
              <a:rPr lang="el-GR" sz="2300" b="1" i="0" u="none" strike="noStrike" kern="1200" cap="none" spc="41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0916FE0-F031-D1C7-5BD2-12DE1AE19BC8}"/>
              </a:ext>
            </a:extLst>
          </p:cNvPr>
          <p:cNvSpPr txBox="1"/>
          <p:nvPr/>
        </p:nvSpPr>
        <p:spPr>
          <a:xfrm>
            <a:off x="1756755" y="5606770"/>
            <a:ext cx="3335290" cy="10991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 Τυπική Απόκλιση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29E44479-E909-3F30-CD18-77E4F40D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5" y="2193088"/>
            <a:ext cx="3172547" cy="10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DDEA643C-8865-F678-8E7F-502909EDC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95" y="3517020"/>
            <a:ext cx="1270750" cy="7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51E7D33E-ADCE-F79A-7E85-5459CFB3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98" y="5353933"/>
            <a:ext cx="2818116" cy="86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AA81FF-2E15-50A2-8CA7-C162F1D8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56" y="1834025"/>
            <a:ext cx="4891798" cy="336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B95AC-5056-0C4D-E532-70AAB91381E1}"/>
              </a:ext>
            </a:extLst>
          </p:cNvPr>
          <p:cNvCxnSpPr>
            <a:cxnSpLocks/>
          </p:cNvCxnSpPr>
          <p:nvPr/>
        </p:nvCxnSpPr>
        <p:spPr>
          <a:xfrm flipV="1">
            <a:off x="8712971" y="2090057"/>
            <a:ext cx="0" cy="2780523"/>
          </a:xfrm>
          <a:prstGeom prst="line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687804-011C-A95B-D0A9-8A44A17C37FB}"/>
              </a:ext>
            </a:extLst>
          </p:cNvPr>
          <p:cNvCxnSpPr>
            <a:cxnSpLocks/>
          </p:cNvCxnSpPr>
          <p:nvPr/>
        </p:nvCxnSpPr>
        <p:spPr>
          <a:xfrm>
            <a:off x="8059309" y="3370296"/>
            <a:ext cx="1218679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EEE896-99CD-C53E-041F-9C8D396C2CAC}"/>
              </a:ext>
            </a:extLst>
          </p:cNvPr>
          <p:cNvCxnSpPr/>
          <p:nvPr/>
        </p:nvCxnSpPr>
        <p:spPr>
          <a:xfrm flipV="1">
            <a:off x="4940718" y="2193088"/>
            <a:ext cx="3763833" cy="1504603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E795E-6052-4483-D8F6-9B0FC23721BE}"/>
              </a:ext>
            </a:extLst>
          </p:cNvPr>
          <p:cNvCxnSpPr>
            <a:cxnSpLocks/>
          </p:cNvCxnSpPr>
          <p:nvPr/>
        </p:nvCxnSpPr>
        <p:spPr>
          <a:xfrm flipV="1">
            <a:off x="6400800" y="3370296"/>
            <a:ext cx="1957754" cy="2100817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6A62E66-C71E-FBFD-17CD-072F665F8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8688" y="215178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858722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BE63F55-EAF4-7A69-BFC3-ECA8A197C90C}"/>
              </a:ext>
            </a:extLst>
          </p:cNvPr>
          <p:cNvSpPr txBox="1"/>
          <p:nvPr/>
        </p:nvSpPr>
        <p:spPr>
          <a:xfrm>
            <a:off x="1878412" y="1043515"/>
            <a:ext cx="8040456" cy="7188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80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τυχαία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99E0F19-9524-EFB4-010E-A7C238988CAC}"/>
              </a:ext>
            </a:extLst>
          </p:cNvPr>
          <p:cNvSpPr txBox="1"/>
          <p:nvPr/>
        </p:nvSpPr>
        <p:spPr>
          <a:xfrm>
            <a:off x="1204270" y="4963201"/>
            <a:ext cx="4334423" cy="1428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793" rIns="0" bIns="0" anchor="t" anchorCtr="0" compatLnSpc="1">
            <a:spAutoFit/>
          </a:bodyPr>
          <a:lstStyle/>
          <a:p>
            <a:pPr marL="66275" marR="4608" lvl="0" indent="-55330" algn="l" defTabSz="457200" rtl="0" fontAlgn="auto" hangingPunct="1">
              <a:lnSpc>
                <a:spcPct val="100600"/>
              </a:lnSpc>
              <a:spcBef>
                <a:spcPts val="7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Με βάση 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φυσικής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γνωρίζουμε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πλήρη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 τιμών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αυτής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4F74EBB4-FE17-5106-9255-91CC1FDBD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27783"/>
              </p:ext>
            </p:extLst>
          </p:nvPr>
        </p:nvGraphicFramePr>
        <p:xfrm>
          <a:off x="5657155" y="4752988"/>
          <a:ext cx="5960415" cy="192721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782602">
                  <a:extLst>
                    <a:ext uri="{9D8B030D-6E8A-4147-A177-3AD203B41FA5}">
                      <a16:colId xmlns:a16="http://schemas.microsoft.com/office/drawing/2014/main" val="4066263348"/>
                    </a:ext>
                  </a:extLst>
                </a:gridCol>
                <a:gridCol w="1473320">
                  <a:extLst>
                    <a:ext uri="{9D8B030D-6E8A-4147-A177-3AD203B41FA5}">
                      <a16:colId xmlns:a16="http://schemas.microsoft.com/office/drawing/2014/main" val="3599475079"/>
                    </a:ext>
                  </a:extLst>
                </a:gridCol>
                <a:gridCol w="1763732">
                  <a:extLst>
                    <a:ext uri="{9D8B030D-6E8A-4147-A177-3AD203B41FA5}">
                      <a16:colId xmlns:a16="http://schemas.microsoft.com/office/drawing/2014/main" val="4209468534"/>
                    </a:ext>
                  </a:extLst>
                </a:gridCol>
                <a:gridCol w="1940761">
                  <a:extLst>
                    <a:ext uri="{9D8B030D-6E8A-4147-A177-3AD203B41FA5}">
                      <a16:colId xmlns:a16="http://schemas.microsoft.com/office/drawing/2014/main" val="2742109181"/>
                    </a:ext>
                  </a:extLst>
                </a:gridCol>
              </a:tblGrid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P(</a:t>
                      </a:r>
                      <a:r>
                        <a:rPr lang="el-GR" sz="2300" b="1" spc="-3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x-</a:t>
                      </a:r>
                      <a:r>
                        <a:rPr lang="el-GR" sz="2300" b="1" spc="-20" dirty="0">
                          <a:solidFill>
                            <a:srgbClr val="000000"/>
                          </a:solidFill>
                        </a:rPr>
                        <a:t>μ|&lt;σ)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dirty="0">
                          <a:solidFill>
                            <a:srgbClr val="000000"/>
                          </a:solidFill>
                        </a:rPr>
                        <a:t>μ</a:t>
                      </a:r>
                      <a:r>
                        <a:rPr lang="el-GR" sz="2300" b="1" spc="2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l-GR" sz="2300" b="1" spc="-25" dirty="0">
                          <a:solidFill>
                            <a:srgbClr val="000000"/>
                          </a:solidFill>
                        </a:rPr>
                        <a:t>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spc="-10" dirty="0">
                          <a:solidFill>
                            <a:srgbClr val="000000"/>
                          </a:solidFill>
                        </a:rPr>
                        <a:t>μ|&gt;σ)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2367834989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1σ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68.2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extLst>
                  <a:ext uri="{0D108BD9-81ED-4DB2-BD59-A6C34878D82A}">
                    <a16:rowId xmlns:a16="http://schemas.microsoft.com/office/drawing/2014/main" val="2136646704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2σ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95.4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extLst>
                  <a:ext uri="{0D108BD9-81ED-4DB2-BD59-A6C34878D82A}">
                    <a16:rowId xmlns:a16="http://schemas.microsoft.com/office/drawing/2014/main" val="1856912926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3σ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99.7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4210997901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5σ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99.999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extLst>
                  <a:ext uri="{0D108BD9-81ED-4DB2-BD59-A6C34878D82A}">
                    <a16:rowId xmlns:a16="http://schemas.microsoft.com/office/drawing/2014/main" val="1752065213"/>
                  </a:ext>
                </a:extLst>
              </a:tr>
            </a:tbl>
          </a:graphicData>
        </a:graphic>
      </p:graphicFrame>
      <p:pic>
        <p:nvPicPr>
          <p:cNvPr id="14" name="Picture 16">
            <a:extLst>
              <a:ext uri="{FF2B5EF4-FFF2-40B4-BE49-F238E27FC236}">
                <a16:creationId xmlns:a16="http://schemas.microsoft.com/office/drawing/2014/main" id="{CA0B075F-B3E8-BE14-7851-01103F4F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22" y="2238973"/>
            <a:ext cx="3172547" cy="10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B96C32-47B8-410F-E4BE-388DD060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8022" r="22559" b="24442"/>
          <a:stretch>
            <a:fillRect/>
          </a:stretch>
        </p:blipFill>
        <p:spPr bwMode="auto">
          <a:xfrm>
            <a:off x="5657155" y="1762325"/>
            <a:ext cx="5330635" cy="288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7013FC-75F6-BC98-5587-2F05D0001600}"/>
              </a:ext>
            </a:extLst>
          </p:cNvPr>
          <p:cNvCxnSpPr>
            <a:cxnSpLocks/>
          </p:cNvCxnSpPr>
          <p:nvPr/>
        </p:nvCxnSpPr>
        <p:spPr>
          <a:xfrm flipV="1">
            <a:off x="8336339" y="3573036"/>
            <a:ext cx="373907" cy="175588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contourW="381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024F1C-23A5-CB1E-3578-6BAA871666E3}"/>
              </a:ext>
            </a:extLst>
          </p:cNvPr>
          <p:cNvCxnSpPr>
            <a:cxnSpLocks/>
          </p:cNvCxnSpPr>
          <p:nvPr/>
        </p:nvCxnSpPr>
        <p:spPr>
          <a:xfrm flipV="1">
            <a:off x="7432431" y="3429000"/>
            <a:ext cx="785446" cy="181121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extrusionH="127000" contourW="317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E6B810-C325-9650-4103-6615B5241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32" y="3573036"/>
            <a:ext cx="2828925" cy="9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FE6F-EB0F-9E96-872E-E194B9BF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6" y="152971"/>
            <a:ext cx="9404722" cy="76352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F5E20C9-801C-B20A-B84C-36EF36EB8351}"/>
              </a:ext>
            </a:extLst>
          </p:cNvPr>
          <p:cNvSpPr txBox="1"/>
          <p:nvPr/>
        </p:nvSpPr>
        <p:spPr>
          <a:xfrm>
            <a:off x="365761" y="1043515"/>
            <a:ext cx="11180124" cy="50938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80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τυχαία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</a:p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spc="-9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Σύγκριση πειραματικής (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Α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θ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)και θεωρητικής τιμής (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Α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).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354430" marR="4608" indent="-342900" defTabSz="457200">
              <a:lnSpc>
                <a:spcPct val="102899"/>
              </a:lnSpc>
              <a:spcBef>
                <a:spcPts val="25"/>
              </a:spcBef>
              <a:buFont typeface="Wingdings" panose="05000000000000000000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Πειραματική και θεωρητική με σφάλματα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dirty="0" err="1">
                <a:solidFill>
                  <a:srgbClr val="FF0000"/>
                </a:solidFill>
                <a:latin typeface="Carlito"/>
                <a:cs typeface="Carlito"/>
              </a:rPr>
              <a:t>και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θ</a:t>
            </a:r>
            <a:r>
              <a:rPr lang="el-GR" sz="2300" b="1" spc="-9" baseline="-2500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αντίστοιχα: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Αν           </a:t>
            </a:r>
            <a:r>
              <a:rPr lang="en-US" sz="2300" b="1" spc="-9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τότε  πειραματική και θεωρητική τιμή συμφωνούν μέσα στα 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όρια των σφαλμάτων τους.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354430" marR="4608" lvl="0" indent="-34290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Πειραματική με σφάλμα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baseline="-250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και θεωρητική χωρίς σφάλμα :</a:t>
            </a:r>
          </a:p>
          <a:p>
            <a:pPr marL="354430" marR="4608" lvl="0" indent="-34290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4608" lvl="0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Αν </a:t>
            </a:r>
            <a:r>
              <a:rPr lang="en-US" sz="2300" b="1" spc="-9" dirty="0">
                <a:solidFill>
                  <a:schemeClr val="bg1"/>
                </a:solidFill>
                <a:latin typeface="Carlito"/>
                <a:cs typeface="Carlito"/>
              </a:rPr>
              <a:t>             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τότε  πειραματική και θεωρητική τιμή συμφωνούν μέσα στα όρια του</a:t>
            </a:r>
          </a:p>
          <a:p>
            <a:pPr marL="11530" marR="4608" lvl="0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πειραματικού σφάλματος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AA9A02-9008-EC4D-4C73-23098841D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832833"/>
              </p:ext>
            </p:extLst>
          </p:nvPr>
        </p:nvGraphicFramePr>
        <p:xfrm>
          <a:off x="8649770" y="2522054"/>
          <a:ext cx="21082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469800" progId="Equation.DSMT4">
                  <p:embed/>
                </p:oleObj>
              </mc:Choice>
              <mc:Fallback>
                <p:oleObj name="Equation" r:id="rId2" imgW="9270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49770" y="2522054"/>
                        <a:ext cx="2108200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51F7C9C-4089-EA62-4520-61A071CE1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010626"/>
              </p:ext>
            </p:extLst>
          </p:nvPr>
        </p:nvGraphicFramePr>
        <p:xfrm>
          <a:off x="8035137" y="4402737"/>
          <a:ext cx="1982788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431640" progId="Equation.DSMT4">
                  <p:embed/>
                </p:oleObj>
              </mc:Choice>
              <mc:Fallback>
                <p:oleObj name="Equation" r:id="rId4" imgW="927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5137" y="4402737"/>
                        <a:ext cx="1982788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3991CF0-F3C7-66B3-789E-258573391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531077"/>
              </p:ext>
            </p:extLst>
          </p:nvPr>
        </p:nvGraphicFramePr>
        <p:xfrm>
          <a:off x="1154906" y="5409084"/>
          <a:ext cx="5588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177480" progId="Equation.DSMT4">
                  <p:embed/>
                </p:oleObj>
              </mc:Choice>
              <mc:Fallback>
                <p:oleObj name="Equation" r:id="rId6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4906" y="5409084"/>
                        <a:ext cx="5588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F52DB63-7807-A09F-FC70-E8FE1D3FEF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30048"/>
              </p:ext>
            </p:extLst>
          </p:nvPr>
        </p:nvGraphicFramePr>
        <p:xfrm>
          <a:off x="1128713" y="3590442"/>
          <a:ext cx="611187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177480" progId="Equation.DSMT4">
                  <p:embed/>
                </p:oleObj>
              </mc:Choice>
              <mc:Fallback>
                <p:oleObj name="Equation" r:id="rId8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28713" y="3590442"/>
                        <a:ext cx="611187" cy="30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0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61A066-FDE5-3239-F357-F42EA65CD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271342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21601BC-B368-92AD-2C75-71DD479A3C5F}"/>
              </a:ext>
            </a:extLst>
          </p:cNvPr>
          <p:cNvSpPr txBox="1"/>
          <p:nvPr/>
        </p:nvSpPr>
        <p:spPr>
          <a:xfrm>
            <a:off x="2351907" y="5109968"/>
            <a:ext cx="8665920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n-US" sz="2300" spc="-23" dirty="0">
                <a:solidFill>
                  <a:srgbClr val="FFFFFF"/>
                </a:solidFill>
                <a:latin typeface="Carlito"/>
                <a:cs typeface="Carlito"/>
              </a:rPr>
              <a:t>: 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kern="0" dirty="0">
                <a:solidFill>
                  <a:srgbClr val="FFFFFF"/>
                </a:solidFill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89428-E3D9-9D41-FD17-FC96BAE60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75" y="1276109"/>
            <a:ext cx="2476694" cy="352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F17D2E-E631-62B0-17DB-E2A5C6345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018" y="19197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AF032A1-CC6F-32E7-0FC3-DA738DC8E0E4}"/>
              </a:ext>
            </a:extLst>
          </p:cNvPr>
          <p:cNvSpPr txBox="1"/>
          <p:nvPr/>
        </p:nvSpPr>
        <p:spPr>
          <a:xfrm>
            <a:off x="1739151" y="849939"/>
            <a:ext cx="8580506" cy="712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641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70"/>
              </a:spcBef>
              <a:spcAft>
                <a:spcPts val="0"/>
              </a:spcAft>
              <a:buNone/>
              <a:tabLst>
                <a:tab pos="1772207" algn="l"/>
                <a:tab pos="374208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6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Τo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 (έμμεσα «μετρημένης»)</a:t>
            </a:r>
            <a:r>
              <a:rPr lang="el-GR" sz="2300" b="0" i="0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x±δx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μέσω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σχέσης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f(x)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/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μέγιστη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ελάχιστη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τιμή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του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</a:t>
                </a:r>
                <a:r>
                  <a:rPr lang="en-US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1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1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</a:t>
                </a:r>
                <a:r>
                  <a:rPr lang="en-US" sz="2300" b="0" i="0" u="none" strike="noStrike" kern="1200" cap="none" spc="30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𝑎</a:t>
                </a:r>
                <a:r>
                  <a:rPr lang="en-US" sz="2300" b="0" i="0" u="none" strike="noStrike" kern="1200" cap="none" spc="286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592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8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8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𝑚𝑖𝑛</a:t>
                </a:r>
                <a:r>
                  <a:rPr lang="en-US" sz="2300" b="0" i="0" u="none" strike="noStrike" kern="1200" cap="none" spc="578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FreeSerif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 το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</a:t>
                </a:r>
                <a:r>
                  <a:rPr lang="en-US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14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7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</a:t>
                </a:r>
                <a:r>
                  <a:rPr lang="en-US" sz="2300" b="0" i="0" u="none" strike="noStrike" kern="1200" cap="none" spc="333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𝑚𝑎𝑥</a:t>
                </a:r>
                <a:r>
                  <a:rPr lang="en-US" sz="2300" b="0" i="0" u="none" strike="noStrike" kern="1200" cap="none" spc="319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4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 </a:t>
                </a:r>
                <a:r>
                  <a:rPr lang="en-US" sz="2300" b="0" i="0" u="none" strike="noStrike" kern="1200" cap="none" spc="272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27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428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f(x</a:t>
                </a:r>
                <a:r>
                  <a:rPr lang="en-US" sz="2300" b="0" i="0" u="none" strike="noStrike" kern="1200" cap="none" spc="377" baseline="-2500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δ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x)-f(x)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ή</a:t>
                </a:r>
                <a:endParaRPr lang="en-US" sz="2300" b="0" i="0" u="none" strike="noStrike" kern="1200" cap="none" spc="-45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Matura MT Script Capitals" pitchFamily="66"/>
                    <a:cs typeface="Carlito"/>
                  </a:rPr>
                  <a:t> ≌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3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3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Άρα 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 |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|δ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x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(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Πιθανό σφάλμα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)</a:t>
                </a:r>
              </a:p>
            </p:txBody>
          </p:sp>
        </mc:Choice>
        <mc:Fallback xmlns="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blipFill>
                <a:blip r:embed="rId2"/>
                <a:stretch>
                  <a:fillRect l="-2798" t="-1793" b="-128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27B0A7-16A0-0FBD-1EF8-B15273CE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92" y="2287937"/>
            <a:ext cx="5350451" cy="415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AE020E-77AF-C7A9-F9C4-DAB244ED0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311731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C5AB30-D29D-2F29-26F8-23609444CA95}"/>
              </a:ext>
            </a:extLst>
          </p:cNvPr>
          <p:cNvSpPr txBox="1"/>
          <p:nvPr/>
        </p:nvSpPr>
        <p:spPr>
          <a:xfrm>
            <a:off x="1617695" y="1256265"/>
            <a:ext cx="8568742" cy="2042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πα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360200" lvl="0" indent="0" algn="l" defTabSz="457200" rtl="0" fontAlgn="auto" hangingPunct="1">
              <a:lnSpc>
                <a:spcPct val="199100"/>
              </a:lnSpc>
              <a:spcBef>
                <a:spcPts val="85"/>
              </a:spcBef>
              <a:spcAft>
                <a:spcPts val="0"/>
              </a:spcAft>
              <a:buNone/>
              <a:tabLst>
                <a:tab pos="177220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kern="0" spc="-68" dirty="0">
                <a:solidFill>
                  <a:srgbClr val="FFFFFF"/>
                </a:solidFill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±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:</a:t>
            </a:r>
            <a:r>
              <a:rPr lang="en-US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87A98C6-D62F-E675-BEC5-76B3B15FCA27}"/>
              </a:ext>
            </a:extLst>
          </p:cNvPr>
          <p:cNvSpPr txBox="1"/>
          <p:nvPr/>
        </p:nvSpPr>
        <p:spPr>
          <a:xfrm>
            <a:off x="1617695" y="3451603"/>
            <a:ext cx="8906754" cy="17369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περιμέτρου (παραγώγου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ποσότητας)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: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4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45" dirty="0">
                <a:solidFill>
                  <a:srgbClr val="FF0000"/>
                </a:solidFill>
                <a:latin typeface="Carlito"/>
                <a:cs typeface="Carlito"/>
              </a:rPr>
              <a:t>Συγκεκριμένα: </a:t>
            </a:r>
            <a:r>
              <a:rPr lang="el-GR" sz="2300" b="1" i="0" u="none" strike="noStrike" kern="1200" cap="none" spc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86.7544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0.031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Επομένως: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(86.75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(</a:t>
            </a:r>
            <a:r>
              <a:rPr lang="el-GR" sz="2300" b="1" i="0" u="none" strike="noStrike" kern="1200" cap="none" spc="-23" dirty="0">
                <a:solidFill>
                  <a:srgbClr val="FF0000"/>
                </a:solidFill>
                <a:uFillTx/>
                <a:latin typeface="Carlito"/>
                <a:cs typeface="Carlito"/>
              </a:rPr>
              <a:t>1 σημαντικό ψηφίο στο σφάλμα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C8E0A95-70AD-CB1C-51DC-5E8D5A06B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19743"/>
              </p:ext>
            </p:extLst>
          </p:nvPr>
        </p:nvGraphicFramePr>
        <p:xfrm>
          <a:off x="9239037" y="3139506"/>
          <a:ext cx="1965014" cy="96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393480" progId="Equation.DSMT4">
                  <p:embed/>
                </p:oleObj>
              </mc:Choice>
              <mc:Fallback>
                <p:oleObj name="Equation" r:id="rId2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39037" y="3139506"/>
                        <a:ext cx="1965014" cy="96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F674D90-EB1B-35AF-24BC-9095D3BD28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11067"/>
              </p:ext>
            </p:extLst>
          </p:nvPr>
        </p:nvGraphicFramePr>
        <p:xfrm>
          <a:off x="4743696" y="2632780"/>
          <a:ext cx="1965014" cy="101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06196" imgH="416433" progId="Equation.DSMT4">
                  <p:embed/>
                </p:oleObj>
              </mc:Choice>
              <mc:Fallback>
                <p:oleObj name="Equation" r:id="rId4" imgW="806196" imgH="416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43696" y="2632780"/>
                        <a:ext cx="1965014" cy="1013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AFF0F29-52FC-1355-1978-6CBB8339E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9331" y="128263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302C970-2095-EE55-5246-C71E6CA565A4}"/>
              </a:ext>
            </a:extLst>
          </p:cNvPr>
          <p:cNvSpPr txBox="1"/>
          <p:nvPr/>
        </p:nvSpPr>
        <p:spPr>
          <a:xfrm>
            <a:off x="1360230" y="1192198"/>
            <a:ext cx="8980707" cy="7195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34582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49454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περίπτωση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περισσότερων ανεξάρτητων στατιστικών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μεταβλητών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f(x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2,</a:t>
            </a:r>
            <a:r>
              <a:rPr lang="el-GR" sz="2300" b="0" i="0" u="none" strike="noStrike" kern="1200" cap="none" spc="17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….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34" baseline="-17361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n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 προηγούμενη σχέση γενικεύεται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14A2C5F-D2D4-9317-C634-FCD5DD2FC87D}"/>
              </a:ext>
            </a:extLst>
          </p:cNvPr>
          <p:cNvSpPr txBox="1"/>
          <p:nvPr/>
        </p:nvSpPr>
        <p:spPr>
          <a:xfrm>
            <a:off x="1360230" y="3837121"/>
            <a:ext cx="9780521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spc="14" dirty="0">
                <a:solidFill>
                  <a:srgbClr val="FFFFFF"/>
                </a:solidFill>
                <a:latin typeface="Carlito"/>
                <a:cs typeface="Carlito"/>
              </a:rPr>
              <a:t>για παράδειγμα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όγκου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παράδειγμα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>
                <a:tab pos="35651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 (ανεξάρτητα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)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𝛿𝑎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𝛿ℎ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FreeSerif"/>
              <a:cs typeface="FreeSerif"/>
            </a:endParaRPr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A21ABBFB-F84F-0C5B-15C9-EAAE9B79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04" y="2129381"/>
            <a:ext cx="7496913" cy="116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53E31-D7E3-B291-A34F-E515F45C5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19" y="4910584"/>
            <a:ext cx="7365598" cy="125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F90BC1-2CA8-6C06-0187-ABBF12B44D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9" y="233858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34CFB3-9B8B-71FC-FC0B-CE598B9FAA78}"/>
              </a:ext>
            </a:extLst>
          </p:cNvPr>
          <p:cNvSpPr txBox="1"/>
          <p:nvPr/>
        </p:nvSpPr>
        <p:spPr>
          <a:xfrm>
            <a:off x="2219331" y="1313855"/>
            <a:ext cx="7676351" cy="24664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εκφράσουμε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συναρτήσει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σχετικού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μετρούμενων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ποσοτήτων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 όγκο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 έχουμε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0455794-575E-798C-9FA7-2A7150D5BA5F}"/>
              </a:ext>
            </a:extLst>
          </p:cNvPr>
          <p:cNvSpPr txBox="1"/>
          <p:nvPr/>
        </p:nvSpPr>
        <p:spPr>
          <a:xfrm>
            <a:off x="2219331" y="4973370"/>
            <a:ext cx="9046546" cy="3655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418528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σχετικό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αυξάνεται,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ποτέ</a:t>
            </a:r>
            <a:r>
              <a:rPr lang="el-GR" sz="2300" b="1" i="0" u="sng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sng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πρόκειται</a:t>
            </a:r>
            <a:r>
              <a:rPr lang="el-GR" sz="2300" b="1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ελαττωθεί !!!</a:t>
            </a:r>
            <a:endParaRPr lang="el-GR" sz="2300" b="1" i="0" u="sng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A02006-697F-D898-A035-BFA8DE6E7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7904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D0C3F6-D165-2A8E-3147-0B25CEF84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283668"/>
              </p:ext>
            </p:extLst>
          </p:nvPr>
        </p:nvGraphicFramePr>
        <p:xfrm>
          <a:off x="4060825" y="3875088"/>
          <a:ext cx="30702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647640" progId="Equation.DSMT4">
                  <p:embed/>
                </p:oleObj>
              </mc:Choice>
              <mc:Fallback>
                <p:oleObj name="Equation" r:id="rId4" imgW="198108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0825" y="3875088"/>
                        <a:ext cx="307022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D829-3C1C-A158-E7E0-378B9542C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Ά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ΔΙΑΔΙΚΑΣΤΙΚΑ ΘΕΜΑΤΑ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3D2646-48F0-A233-C751-8801942FF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316977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CF06B03-E5C1-39E7-D706-B3CB1BE61A1F}"/>
              </a:ext>
            </a:extLst>
          </p:cNvPr>
          <p:cNvSpPr txBox="1"/>
          <p:nvPr/>
        </p:nvSpPr>
        <p:spPr>
          <a:xfrm>
            <a:off x="367553" y="974941"/>
            <a:ext cx="12453502" cy="49412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παρατηρήσεις 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2.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 σφάλμα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 ίδιες μονάδες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την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οποία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αναφέρεται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ελέγχουμε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1" i="0" u="none" strike="noStrike" kern="1200" cap="none" spc="36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μονάδες</a:t>
            </a:r>
            <a:r>
              <a:rPr lang="el-GR" sz="2300" b="1" dirty="0">
                <a:solidFill>
                  <a:srgbClr val="FF0000"/>
                </a:solidFill>
                <a:latin typeface="Carlito"/>
                <a:cs typeface="Carlito"/>
              </a:rPr>
              <a:t> (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Πολύ καλός τρόπος </a:t>
            </a:r>
            <a:r>
              <a:rPr lang="el-GR" sz="2300" b="1" dirty="0">
                <a:solidFill>
                  <a:srgbClr val="FF0000"/>
                </a:solidFill>
                <a:latin typeface="Carlito"/>
                <a:cs typeface="Carlito"/>
              </a:rPr>
              <a:t>ελέγχου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πράξεων)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3.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κάνουμε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σταθερές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ακριβέστερη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</a:t>
            </a:r>
            <a:endParaRPr lang="el-GR" sz="2300" b="0" i="0" u="sng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26376" marR="1464448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5191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(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0.002)</a:t>
            </a:r>
            <a:r>
              <a:rPr lang="el-GR" sz="2300" b="0" i="0" u="none" strike="noStrike" kern="1200" cap="none" spc="64" baseline="0" dirty="0" err="1">
                <a:solidFill>
                  <a:srgbClr val="FFFFFF"/>
                </a:solidFill>
                <a:uFillTx/>
                <a:latin typeface="FreeSerif"/>
                <a:cs typeface="FreeSerif"/>
              </a:rPr>
              <a:t>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0.03</a:t>
            </a: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0.01)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46656" lvl="0" indent="0" algn="l" defTabSz="457200" rtl="0" fontAlgn="auto" hangingPunct="1">
              <a:lnSpc>
                <a:spcPct val="10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0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σταθερά</a:t>
            </a:r>
            <a:r>
              <a:rPr lang="el-GR" sz="2300" b="0" i="0" u="none" strike="noStrike" kern="1200" cap="none" spc="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π=3.14159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τουλάχιστον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σημ.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37B16E-CE9D-D4AF-1B46-9134E6934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646" y="178846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3FAF34B-BA64-3320-B41B-ECBAC534872A}"/>
              </a:ext>
            </a:extLst>
          </p:cNvPr>
          <p:cNvSpPr txBox="1"/>
          <p:nvPr/>
        </p:nvSpPr>
        <p:spPr>
          <a:xfrm>
            <a:off x="471886" y="834524"/>
            <a:ext cx="12936204" cy="57244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 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03304" marR="27660" lvl="0" indent="-45720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AutoNum type="arabicPeriod" startAt="4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ολοκληρωθούν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υπολογισμοί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1" u="sng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</a:p>
          <a:p>
            <a:pPr marL="46104" marR="27660" lvl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9" dirty="0">
                <a:solidFill>
                  <a:srgbClr val="FF0000"/>
                </a:solidFill>
                <a:latin typeface="Carlito"/>
                <a:cs typeface="Carlito"/>
              </a:rPr>
              <a:t>      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δεκαδικών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i="0" u="none" strike="noStrike" kern="1200" cap="none" spc="18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σφάλμα</a:t>
            </a:r>
            <a:endParaRPr lang="el-GR" sz="2300" i="0" u="none" strike="noStrike" kern="1200" cap="none" spc="0" baseline="0" dirty="0">
              <a:solidFill>
                <a:schemeClr val="bg1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(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0.002)</a:t>
            </a:r>
            <a:r>
              <a:rPr lang="el-GR" sz="2300" b="0" i="0" u="none" strike="noStrike" kern="1200" cap="none" spc="64" baseline="0" dirty="0" err="1">
                <a:solidFill>
                  <a:srgbClr val="FFFFFF"/>
                </a:solidFill>
                <a:uFillTx/>
                <a:latin typeface="Carlito"/>
                <a:cs typeface="FreeSerif"/>
              </a:rPr>
              <a:t>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kern="0" spc="377" dirty="0">
                <a:solidFill>
                  <a:srgbClr val="FFFFFF"/>
                </a:solidFill>
                <a:latin typeface="Carlito"/>
                <a:cs typeface="FreeSerif"/>
              </a:rPr>
              <a:t>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3.03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0.01)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spc="-9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9.566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aseline="2430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δV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0.0368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≅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0.04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9.57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0.04)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n-US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5.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σφάλματος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ΔΕΝ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εφαρμόζεται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όταν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υπολογίζουμε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</a:rPr>
              <a:t>μέση τιμή</a:t>
            </a: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Carlito"/>
              </a:rPr>
              <a:t>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μέσης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τιμής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πολλών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μετρήσεων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ίδιας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δίνεται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από 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τυπική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endParaRPr lang="el-GR" sz="2300" spc="5" dirty="0">
              <a:solidFill>
                <a:srgbClr val="FFFFFF"/>
              </a:solidFill>
              <a:latin typeface="Carlito"/>
            </a:endParaRP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απόκλιση</a:t>
            </a: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8513-EC4A-2B2B-A35A-26A34773F3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Γ΄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ΓΡΑΦΙΚΕΣ ΠΑΡΑΣΤΑΣΕΙΣ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4718C33-E8E5-B2C9-0C92-8B3A722296F1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BB45C-1DD1-7D09-905B-3357CE2A0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108237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B77FFB9-3071-6549-258B-2C31015EFC3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B2139E-59A9-77CA-A6E8-BD258EA40854}"/>
              </a:ext>
            </a:extLst>
          </p:cNvPr>
          <p:cNvSpPr txBox="1"/>
          <p:nvPr/>
        </p:nvSpPr>
        <p:spPr>
          <a:xfrm>
            <a:off x="1981203" y="1251237"/>
            <a:ext cx="9047018" cy="35855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Συνήθως θέλουμε να </a:t>
            </a:r>
            <a:r>
              <a:rPr lang="el-GR" sz="2300" kern="0" dirty="0">
                <a:solidFill>
                  <a:srgbClr val="FFFFFF"/>
                </a:solidFill>
                <a:latin typeface="Carlito"/>
              </a:rPr>
              <a:t>απεικονίσουμε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τη 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σχέση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μεταξύ δυο φυσικών μεγεθών π.χ. μεταβολή της ταχύτητας συναρτήσει του χρόνου</a:t>
            </a: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Τότε κάνουμε το διάγραμμα των δύο ποσοτήτων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ταχύτητα :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εξαρτημένη μεταβλητή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χρόνος 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ανεξάρτητη μεταβλητή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FD562EC-FDEE-5361-CEB4-3D47BC92862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01080-3C67-E7C7-84FB-EEF4E83A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837" y="902165"/>
            <a:ext cx="4070817" cy="532274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CD51002-274F-1F52-6AF6-CCE2A7A4EFDF}"/>
              </a:ext>
            </a:extLst>
          </p:cNvPr>
          <p:cNvSpPr txBox="1"/>
          <p:nvPr/>
        </p:nvSpPr>
        <p:spPr>
          <a:xfrm>
            <a:off x="1324707" y="163501"/>
            <a:ext cx="9542585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Διαγράμματα ΠΑΝΤΑ</a:t>
            </a:r>
            <a:r>
              <a:rPr lang="el-GR" sz="4200" b="1" dirty="0">
                <a:solidFill>
                  <a:srgbClr val="FF0000"/>
                </a:solidFill>
                <a:latin typeface="Carlito"/>
              </a:rPr>
              <a:t>*</a:t>
            </a: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σε χαρτί </a:t>
            </a:r>
            <a:r>
              <a:rPr lang="el-GR" sz="4200" b="1" i="0" u="none" strike="noStrike" kern="1200" cap="none" spc="0" baseline="0" dirty="0" err="1">
                <a:solidFill>
                  <a:srgbClr val="FF0000"/>
                </a:solidFill>
                <a:uFillTx/>
                <a:latin typeface="Carlito"/>
              </a:rPr>
              <a:t>μιλιμετρέ</a:t>
            </a:r>
            <a:endParaRPr lang="en-US" sz="4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6C31B-D010-B1B2-EAB8-ECFA16F15B21}"/>
              </a:ext>
            </a:extLst>
          </p:cNvPr>
          <p:cNvSpPr txBox="1"/>
          <p:nvPr/>
        </p:nvSpPr>
        <p:spPr>
          <a:xfrm>
            <a:off x="0" y="6354147"/>
            <a:ext cx="683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*Εκτός στο πείραμα 4.0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A99F97F-3821-CF5F-4301-7EF3D6ADFB86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6FEFC-252C-A49B-87B3-6F4A34A33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9683" y="-1522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7E9EDD2-A047-D504-8908-2FFD86DAF05A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B852010-3254-F0D2-CA9C-F0D2A01B3ED9}"/>
              </a:ext>
            </a:extLst>
          </p:cNvPr>
          <p:cNvSpPr txBox="1"/>
          <p:nvPr/>
        </p:nvSpPr>
        <p:spPr>
          <a:xfrm>
            <a:off x="852604" y="1084039"/>
            <a:ext cx="1594155" cy="4462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Μετρ</a:t>
            </a:r>
            <a:r>
              <a:rPr lang="en-US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ή</a:t>
            </a: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σεις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0F6A8EE5-B57B-ABB2-2101-E7ACB357CD24}"/>
              </a:ext>
            </a:extLst>
          </p:cNvPr>
          <p:cNvGraphicFramePr>
            <a:graphicFrameLocks noGrp="1"/>
          </p:cNvGraphicFramePr>
          <p:nvPr/>
        </p:nvGraphicFramePr>
        <p:xfrm>
          <a:off x="555799" y="1996436"/>
          <a:ext cx="2222814" cy="28651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11407">
                  <a:extLst>
                    <a:ext uri="{9D8B030D-6E8A-4147-A177-3AD203B41FA5}">
                      <a16:colId xmlns:a16="http://schemas.microsoft.com/office/drawing/2014/main" val="1828560337"/>
                    </a:ext>
                  </a:extLst>
                </a:gridCol>
                <a:gridCol w="1111407">
                  <a:extLst>
                    <a:ext uri="{9D8B030D-6E8A-4147-A177-3AD203B41FA5}">
                      <a16:colId xmlns:a16="http://schemas.microsoft.com/office/drawing/2014/main" val="1696785325"/>
                    </a:ext>
                  </a:extLst>
                </a:gridCol>
              </a:tblGrid>
              <a:tr h="293641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t (sec)</a:t>
                      </a:r>
                    </a:p>
                    <a:p>
                      <a:pPr lvl="0" algn="ctr"/>
                      <a:r>
                        <a:rPr lang="en-US" dirty="0"/>
                        <a:t>±0.01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l-GR" dirty="0"/>
                        <a:t>υ</a:t>
                      </a:r>
                      <a:r>
                        <a:rPr lang="en-US" dirty="0"/>
                        <a:t> (m/sec)</a:t>
                      </a:r>
                    </a:p>
                    <a:p>
                      <a:pPr lvl="0" algn="ctr"/>
                      <a:r>
                        <a:rPr lang="en-US" dirty="0"/>
                        <a:t> ±</a:t>
                      </a:r>
                      <a:r>
                        <a:rPr lang="el-GR" dirty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364214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0.01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03361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3268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46680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2303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16</a:t>
                      </a:r>
                      <a:r>
                        <a:rPr lang="el-GR"/>
                        <a:t>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030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09594"/>
                  </a:ext>
                </a:extLst>
              </a:tr>
            </a:tbl>
          </a:graphicData>
        </a:graphic>
      </p:graphicFrame>
      <p:pic>
        <p:nvPicPr>
          <p:cNvPr id="7" name="Picture 13" descr="Schematic&#10;&#10;Description automatically generated">
            <a:extLst>
              <a:ext uri="{FF2B5EF4-FFF2-40B4-BE49-F238E27FC236}">
                <a16:creationId xmlns:a16="http://schemas.microsoft.com/office/drawing/2014/main" id="{13BEB5B8-E391-5A38-6C56-28EFDB80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9220" r="14805" b="6493"/>
          <a:stretch>
            <a:fillRect/>
          </a:stretch>
        </p:blipFill>
        <p:spPr>
          <a:xfrm>
            <a:off x="3540343" y="902165"/>
            <a:ext cx="7077693" cy="497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ACABD5-038C-AE65-25B4-93DCC18CA9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0A06FE-79C5-1AD8-E7B3-490BB520C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6760" y="10823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F06C4E-E614-B3B8-567D-E0C238857F1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C6F5C33-E5D8-0979-CA27-D1734EFB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8355" r="14416" b="6147"/>
          <a:stretch>
            <a:fillRect/>
          </a:stretch>
        </p:blipFill>
        <p:spPr>
          <a:xfrm>
            <a:off x="1797134" y="984278"/>
            <a:ext cx="8078038" cy="574555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0475AAC-3773-306C-780A-ED1540B6EB1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DDF4D-7050-3B54-63A7-8E3E1E96AB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196" y="17775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F58C1B2-C4C8-202A-13C6-4B7E800F2F2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76D54F-56C7-6E17-7977-786B1F01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293775" y="820756"/>
            <a:ext cx="8155030" cy="572188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C328DA-943B-1939-C19C-3E736E9E61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88E261-CBB1-1F40-ADC3-C66E29D2D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9782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8C6006E-D6C4-8432-225B-232AC7F224CF}"/>
              </a:ext>
            </a:extLst>
          </p:cNvPr>
          <p:cNvSpPr txBox="1"/>
          <p:nvPr/>
        </p:nvSpPr>
        <p:spPr>
          <a:xfrm>
            <a:off x="1524003" y="1121493"/>
            <a:ext cx="3417972" cy="58785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	</a:t>
            </a:r>
            <a:r>
              <a:rPr lang="el-GR" sz="2200" b="1" dirty="0">
                <a:solidFill>
                  <a:srgbClr val="FF0000"/>
                </a:solidFill>
              </a:rPr>
              <a:t>α  :  </a:t>
            </a:r>
            <a:r>
              <a:rPr lang="el-G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κλ</a:t>
            </a:r>
            <a:r>
              <a:rPr lang="en-US" sz="2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ί</a:t>
            </a:r>
            <a:r>
              <a:rPr lang="el-G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ση</a:t>
            </a: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της ευθείας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</a:t>
            </a:r>
            <a:r>
              <a:rPr lang="el-GR" sz="22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Όχι η εφαπτομένη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 </a:t>
            </a:r>
            <a:r>
              <a:rPr lang="el-GR" sz="2200" b="1" dirty="0">
                <a:solidFill>
                  <a:srgbClr val="FF0000"/>
                </a:solidFill>
              </a:rPr>
              <a:t>υ</a:t>
            </a:r>
            <a:r>
              <a:rPr lang="el-GR" sz="2200" b="1" baseline="-25000" dirty="0">
                <a:solidFill>
                  <a:srgbClr val="FF0000"/>
                </a:solidFill>
              </a:rPr>
              <a:t>0</a:t>
            </a:r>
            <a:r>
              <a:rPr lang="el-GR" sz="2200" b="1" dirty="0">
                <a:solidFill>
                  <a:srgbClr val="FF0000"/>
                </a:solidFill>
              </a:rPr>
              <a:t> :  </a:t>
            </a:r>
            <a:r>
              <a:rPr lang="el-GR" sz="22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διατομή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</a:t>
            </a:r>
            <a:r>
              <a:rPr lang="el-GR" sz="22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Η κλίση και η διατομή έχουν μονάδες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CABAC93-3A6B-61A2-15EA-E01C9716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4941975" y="1251237"/>
            <a:ext cx="6415959" cy="450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3AA246-9502-7FE6-7DA3-6E6D59EA7D82}"/>
              </a:ext>
            </a:extLst>
          </p:cNvPr>
          <p:cNvSpPr txBox="1"/>
          <p:nvPr/>
        </p:nvSpPr>
        <p:spPr>
          <a:xfrm>
            <a:off x="1873627" y="1240821"/>
            <a:ext cx="178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υ = υ</a:t>
            </a:r>
            <a:r>
              <a:rPr lang="el-GR" sz="2400" b="1" baseline="-25000" dirty="0">
                <a:solidFill>
                  <a:srgbClr val="FF0000"/>
                </a:solidFill>
              </a:rPr>
              <a:t>0</a:t>
            </a:r>
            <a:r>
              <a:rPr lang="el-GR" sz="2400" b="1" dirty="0">
                <a:solidFill>
                  <a:srgbClr val="FF0000"/>
                </a:solidFill>
              </a:rPr>
              <a:t> + α </a:t>
            </a:r>
            <a:r>
              <a:rPr lang="en-US" sz="2400" b="1" dirty="0">
                <a:solidFill>
                  <a:srgbClr val="FF0000"/>
                </a:solidFill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2BBEC21-CA8D-C142-B810-995042EA4DDE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155183-C9DA-EF94-B9B2-29F9CFAD7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054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F9988B2-6749-A926-77EA-28FC204A58F9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FA63A74-BB22-811F-3429-BC78A360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5471" r="11658" b="5281"/>
          <a:stretch>
            <a:fillRect/>
          </a:stretch>
        </p:blipFill>
        <p:spPr>
          <a:xfrm>
            <a:off x="1981203" y="902165"/>
            <a:ext cx="7968173" cy="577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/>
              <p:nvPr/>
            </p:nvSpPr>
            <p:spPr>
              <a:xfrm>
                <a:off x="2761673" y="1397544"/>
                <a:ext cx="6133818" cy="576761"/>
              </a:xfrm>
              <a:prstGeom prst="rect">
                <a:avLst/>
              </a:prstGeom>
              <a:solidFill>
                <a:srgbClr val="FFFFFF">
                  <a:alpha val="74000"/>
                </a:srgbClr>
              </a:solid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ΓΒ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ΑΒ</m:t>
                              </m:r>
                            </m:e>
                          </m:d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𝑒𝑐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0.11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𝑠𝑒𝑐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=954.5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673" y="1397544"/>
                <a:ext cx="6133818" cy="576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45658105-766D-B33A-ECEB-6D16DE1F870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4400-2E05-8B57-E8A4-351D1454243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18EDA-097C-6B08-4F47-226121FCD9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2" y="1406374"/>
            <a:ext cx="9404721" cy="4195477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Θεωρητικά μαθήματα </a:t>
            </a:r>
            <a:endParaRPr lang="el-GR" sz="2100" b="1" dirty="0">
              <a:solidFill>
                <a:srgbClr val="FF0000"/>
              </a:solidFill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n-US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100" dirty="0">
                <a:latin typeface="Carlito"/>
              </a:rPr>
              <a:t>τμήμα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Διάρκεια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3</a:t>
            </a:r>
            <a:r>
              <a:rPr lang="el-GR" sz="2100" dirty="0">
                <a:latin typeface="Carlito"/>
              </a:rPr>
              <a:t> ώρες  </a:t>
            </a:r>
            <a:r>
              <a:rPr lang="el-GR" sz="2100" b="1" u="sng" dirty="0">
                <a:solidFill>
                  <a:srgbClr val="FF0000"/>
                </a:solidFill>
                <a:latin typeface="Carlito"/>
              </a:rPr>
              <a:t>(Δεν υπάρχει το ακαδημαϊκό τέταρτο)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Εκτέλεση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10 </a:t>
            </a:r>
            <a:r>
              <a:rPr lang="el-GR" sz="2100" dirty="0">
                <a:solidFill>
                  <a:schemeClr val="bg1"/>
                </a:solidFill>
                <a:latin typeface="Carlito"/>
              </a:rPr>
              <a:t>εργαστηριακών </a:t>
            </a:r>
            <a:r>
              <a:rPr lang="el-GR" sz="2100" dirty="0">
                <a:latin typeface="Carlito"/>
              </a:rPr>
              <a:t>ασκήσεων </a:t>
            </a:r>
          </a:p>
          <a:p>
            <a:pPr marL="228600"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Παράδοση αναφορών ανά εβδομάδα, μια εβδομάδα μετά την εκτέλεση του </a:t>
            </a:r>
          </a:p>
          <a:p>
            <a:pPr marL="228600" lvl="0" indent="0">
              <a:lnSpc>
                <a:spcPct val="80000"/>
              </a:lnSpc>
              <a:buNone/>
            </a:pPr>
            <a:r>
              <a:rPr lang="el-GR" sz="2100" dirty="0">
                <a:latin typeface="Carlito"/>
              </a:rPr>
              <a:t>    κάθε</a:t>
            </a:r>
            <a:r>
              <a:rPr lang="en-US" sz="2100" dirty="0">
                <a:latin typeface="Carlito"/>
              </a:rPr>
              <a:t> </a:t>
            </a:r>
            <a:r>
              <a:rPr lang="el-GR" sz="2100" dirty="0">
                <a:latin typeface="Carlito"/>
              </a:rPr>
              <a:t>πειράματος. </a:t>
            </a:r>
          </a:p>
          <a:p>
            <a:pPr lvl="0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68E2D92-64C8-C630-2260-8CAB7AFB92C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393F1-589C-8FA5-E6AB-7A6DDF883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3142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232E366-56B5-AD44-2450-6672DFB06D7B}"/>
              </a:ext>
            </a:extLst>
          </p:cNvPr>
          <p:cNvSpPr txBox="1"/>
          <p:nvPr/>
        </p:nvSpPr>
        <p:spPr>
          <a:xfrm>
            <a:off x="3245690" y="837380"/>
            <a:ext cx="5772863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76E880D-E16E-6977-31AB-13A0BB4E1099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F4ED3-7BB1-6386-D78A-1E9B17EAB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95" y="837380"/>
            <a:ext cx="7429500" cy="55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51681-7E85-F489-4CF4-BDB6397A3F71}"/>
              </a:ext>
            </a:extLst>
          </p:cNvPr>
          <p:cNvSpPr txBox="1"/>
          <p:nvPr/>
        </p:nvSpPr>
        <p:spPr>
          <a:xfrm>
            <a:off x="3749964" y="1707074"/>
            <a:ext cx="234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Διατομή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6DF3E9-EF42-EEDB-AC1A-E6F9147CE970}"/>
              </a:ext>
            </a:extLst>
          </p:cNvPr>
          <p:cNvCxnSpPr>
            <a:cxnSpLocks/>
          </p:cNvCxnSpPr>
          <p:nvPr/>
        </p:nvCxnSpPr>
        <p:spPr>
          <a:xfrm flipH="1">
            <a:off x="2780132" y="1937906"/>
            <a:ext cx="969832" cy="2754166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CCE1C204-6EBD-1831-DC61-9F13A3F82756}"/>
                  </a:ext>
                </a:extLst>
              </p:cNvPr>
              <p:cNvSpPr txBox="1"/>
              <p:nvPr/>
            </p:nvSpPr>
            <p:spPr>
              <a:xfrm>
                <a:off x="7223604" y="1265863"/>
                <a:ext cx="1937147" cy="441211"/>
              </a:xfrm>
              <a:prstGeom prst="rect">
                <a:avLst/>
              </a:prstGeom>
              <a:solidFill>
                <a:srgbClr val="FFFFFF"/>
              </a:solid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dirty="0"/>
                  <a:t>κλίση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ΓΒ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ΑΒ</m:t>
                            </m:r>
                          </m:e>
                        </m:d>
                      </m:den>
                    </m:f>
                  </m:oMath>
                </a14:m>
                <a:endParaRPr lang="en-US" sz="2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CCE1C204-6EBD-1831-DC61-9F13A3F8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604" y="1265863"/>
                <a:ext cx="1937147" cy="441211"/>
              </a:xfrm>
              <a:prstGeom prst="rect">
                <a:avLst/>
              </a:prstGeom>
              <a:blipFill>
                <a:blip r:embed="rId4"/>
                <a:stretch>
                  <a:fillRect l="-6811" b="-7792"/>
                </a:stretch>
              </a:blip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BD0AD6F-6BDE-636E-2393-7EAEDD427102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E912CD-56DD-545E-BDC4-46F914422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11163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C1F54D2-6DF1-25CB-97B6-12D0B11D9BEE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1229C9DC-4B3F-CB36-6F98-5E85EAED6C8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7" descr="A picture containing text, tennis, player, getting&#10;&#10;Description automatically generated">
            <a:extLst>
              <a:ext uri="{FF2B5EF4-FFF2-40B4-BE49-F238E27FC236}">
                <a16:creationId xmlns:a16="http://schemas.microsoft.com/office/drawing/2014/main" id="{FB1D614B-7CAA-71F5-589A-B299DD09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8702" r="14416" b="4589"/>
          <a:stretch>
            <a:fillRect/>
          </a:stretch>
        </p:blipFill>
        <p:spPr>
          <a:xfrm>
            <a:off x="3844430" y="1215530"/>
            <a:ext cx="6994364" cy="5062913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1E6943A5-BEF3-38A4-0A4A-B77DEE34FAA2}"/>
              </a:ext>
            </a:extLst>
          </p:cNvPr>
          <p:cNvSpPr txBox="1"/>
          <p:nvPr/>
        </p:nvSpPr>
        <p:spPr>
          <a:xfrm>
            <a:off x="806071" y="330665"/>
            <a:ext cx="2871270" cy="68326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δεδομένα ορίζουν μια «ζώνη»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Μέσα από αυτή τη ζώνη μπορούν να περάσουν πολλές διαφορετικές ευθείες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ευθεία με τη μεγαλύτερη και τη μικρότερη κλίση προσεγγίζουν το σφάλμα της βέλτιστης ευθείας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1D21A9-2133-4BBE-D373-8857A260BAC0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059FAE-41F5-110F-A9A4-CAC609AC6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417" y="4446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66F4CA7-B675-90C9-68B6-B203A275FE3B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0CB40BC-7F30-1C82-F95A-2E4C8BB75E2B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86A40-6308-37D9-3A72-1517876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83" y="902165"/>
            <a:ext cx="7498455" cy="555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82DEC3-ECAD-1A3A-FCDA-ED8822EB986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2786631-C964-A1A5-2C5C-4E3F91B59615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07247C1-2891-E2FC-C5C6-BDACE19618A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863377-C301-3B0A-F54B-382A064B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3155" r="11658" b="4589"/>
          <a:stretch>
            <a:fillRect/>
          </a:stretch>
        </p:blipFill>
        <p:spPr>
          <a:xfrm>
            <a:off x="1735816" y="664906"/>
            <a:ext cx="7786875" cy="585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/>
              <p:nvPr/>
            </p:nvSpPr>
            <p:spPr>
              <a:xfrm>
                <a:off x="2464573" y="672157"/>
                <a:ext cx="4213254" cy="1746184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α</a:t>
                </a:r>
                <a:r>
                  <a:rPr lang="en-US" sz="2200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max</a:t>
                </a:r>
                <a:r>
                  <a:rPr lang="en-US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=1454 cm/sec</a:t>
                </a:r>
                <a:r>
                  <a:rPr lang="en-US" sz="2200" b="0" i="0" u="none" strike="noStrike" kern="1200" cap="none" spc="0" baseline="30000" dirty="0">
                    <a:solidFill>
                      <a:srgbClr val="FF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α</a:t>
                </a:r>
                <a:r>
                  <a:rPr lang="en-US" sz="2200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min</a:t>
                </a:r>
                <a:r>
                  <a:rPr lang="en-US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=727 cm/sec</a:t>
                </a:r>
                <a:r>
                  <a:rPr lang="en-US" sz="2200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200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=363≅400</m:t>
                    </m:r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sz="2200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Άρα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1000±400</m:t>
                        </m:r>
                      </m:e>
                    </m:d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sz="2200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  <a:endParaRPr lang="en-US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73" y="672157"/>
                <a:ext cx="4213254" cy="1746184"/>
              </a:xfrm>
              <a:prstGeom prst="rect">
                <a:avLst/>
              </a:prstGeom>
              <a:blipFill>
                <a:blip r:embed="rId3"/>
                <a:stretch>
                  <a:fillRect l="-1881" t="-2091" b="-6272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/>
              <p:nvPr/>
            </p:nvSpPr>
            <p:spPr>
              <a:xfrm>
                <a:off x="5404564" y="3619378"/>
                <a:ext cx="4044172" cy="1746184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Δ</a:t>
                </a:r>
                <a:r>
                  <a:rPr lang="en-US" sz="2200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min</a:t>
                </a:r>
                <a:r>
                  <a:rPr lang="en-US" sz="22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=12 cm/sec</a:t>
                </a:r>
                <a:endParaRPr lang="en-US" sz="2200" b="0" i="0" u="none" strike="noStrike" kern="1200" cap="none" spc="0" baseline="3000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Δ</a:t>
                </a:r>
                <a:r>
                  <a:rPr lang="en-US" sz="2200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max</a:t>
                </a:r>
                <a:r>
                  <a:rPr lang="en-US" sz="22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=78 cm/sec</a:t>
                </a:r>
                <a:r>
                  <a:rPr lang="en-US" sz="2200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200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=32≅30</m:t>
                    </m:r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endParaRPr lang="en-US" sz="2200" b="0" i="0" u="none" strike="noStrike" kern="1200" cap="none" spc="0" baseline="30000" dirty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Αρά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50±30</m:t>
                        </m:r>
                      </m:e>
                    </m:d>
                  </m:oMath>
                </a14:m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sz="2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</a:p>
            </p:txBody>
          </p:sp>
        </mc:Choice>
        <mc:Fallback xmlns="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564" y="3619378"/>
                <a:ext cx="4044172" cy="1746184"/>
              </a:xfrm>
              <a:prstGeom prst="rect">
                <a:avLst/>
              </a:prstGeom>
              <a:blipFill>
                <a:blip r:embed="rId4"/>
                <a:stretch>
                  <a:fillRect l="-1961" t="-2448" b="-629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132D34F-ED8B-C747-B8E8-31805F0CDBB4}"/>
              </a:ext>
            </a:extLst>
          </p:cNvPr>
          <p:cNvSpPr txBox="1"/>
          <p:nvPr/>
        </p:nvSpPr>
        <p:spPr>
          <a:xfrm>
            <a:off x="2010884" y="-269601"/>
            <a:ext cx="82296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Σφάλματα παραμέτρων ευθειών</a:t>
            </a:r>
            <a:endParaRPr lang="en-US" sz="42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C400826-8AB2-889A-C427-D61F7F8A23E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71F36AF-5613-63F6-E70D-B7B0B55BDF1D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04554A6-C70E-50AA-6A31-05A2BB710C65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790AD5-1D44-279B-3E57-A199DF49D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-74459"/>
            <a:ext cx="8229600" cy="831957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6" name="Picture 9" descr="Chart&#10;&#10;Description automatically generated">
            <a:extLst>
              <a:ext uri="{FF2B5EF4-FFF2-40B4-BE49-F238E27FC236}">
                <a16:creationId xmlns:a16="http://schemas.microsoft.com/office/drawing/2014/main" id="{FDB637D0-8F7D-1FA7-7821-68835637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22" y="709228"/>
            <a:ext cx="7623956" cy="571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5060166-05B3-6FEE-6FDE-7E6B9F174AE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58C22AA-84E4-9F56-FADB-09CAA7F556B0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F4D830C-F1D1-5F86-2184-DF3622C7B6A8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012AC7-28E2-D6FD-B5C4-CB8DDD025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66751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D0C85-BD20-176C-ADC5-E5AB61B8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8" y="1047293"/>
            <a:ext cx="6915150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8458AF9-B4A1-4538-2DB2-20BD6D0C448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8FC33D-4CF8-7705-8C81-AC5DA61ACBB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208EB52-35DA-257F-F1EB-C32DD21CDE3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A6838F-6AF5-9098-E8E7-06C19C79F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E3B63-4A8C-176B-44F2-1C4DE06B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202" y="902165"/>
            <a:ext cx="7543800" cy="55816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1D663D1-574B-FB31-656A-8168D97C7AA9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AE5AC6A-FCB6-90F8-DEC3-D4ECAAE3E58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AC96CCA-B128-517A-7E5C-C88CC9D1848A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C35DD7-9C7B-7284-D79B-07A51D6D7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 err="1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 dirty="0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 dirty="0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1E759-BD4B-9BF2-1AED-F175B64F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43407"/>
            <a:ext cx="7162800" cy="530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25340CA-E6B1-B4D1-D4D7-70903A111AC5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21E8668-6C7D-42C4-C8B3-1E8C23E27A2C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7231430-1292-C8ED-126F-FD15D58378B3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7B21F5-29A0-3180-4422-D246307A8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032" y="11226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E0EF4-0D2E-A8EE-4814-7723DC80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13" y="823912"/>
            <a:ext cx="7019925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24FDAC-A844-74A2-CB02-6F95B2E62728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0819C50-0009-64F3-211B-CCEE70BCF9F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C1DC10-2414-9EF0-57C4-37779F1C8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96" y="11226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/>
              <p:nvPr/>
            </p:nvSpPr>
            <p:spPr>
              <a:xfrm>
                <a:off x="894694" y="1590551"/>
                <a:ext cx="11017404" cy="313361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Όσα είδαμε εφαρμόζονται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ΜΟΝΟ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όταν μελετάμε συσχετίσεις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της μορφής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=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 +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(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γραμμική συσχέτιση)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Συχνά όμως έχουμε συσχετίσεις της μορφής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p>
                    </m:sSup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𝜊𝜋𝜔𝜍</m:t>
                    </m:r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dirty="0">
                    <a:solidFill>
                      <a:schemeClr val="bg1"/>
                    </a:solidFill>
                    <a:latin typeface="Carlito"/>
                  </a:rPr>
                  <a:t>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ή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εκθετικής εξάρτησης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𝝀𝝌</m:t>
                        </m:r>
                      </m:e>
                    </m:d>
                    <m:r>
                      <a:rPr lang="en-US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,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f>
                          <m:fPr>
                            <m:type m:val="lin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d>
                  </m:oMath>
                </a14:m>
                <a:endParaRPr lang="el-GR" sz="2300" b="1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rlito"/>
                  </a:rPr>
                  <a:t> </a:t>
                </a:r>
                <a:endParaRPr lang="en-US" sz="2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rlito"/>
                </a:endParaRP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4" y="1590551"/>
                <a:ext cx="11017404" cy="3133615"/>
              </a:xfrm>
              <a:prstGeom prst="rect">
                <a:avLst/>
              </a:prstGeom>
              <a:blipFill>
                <a:blip r:embed="rId3"/>
                <a:stretch>
                  <a:fillRect l="-830" t="-155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5EEC-1FEB-977D-C8E6-69BBE6828F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C800-912D-ACAB-29E4-C1FA323865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1738887"/>
            <a:ext cx="8946544" cy="4195477"/>
          </a:xfrm>
        </p:spPr>
        <p:txBody>
          <a:bodyPr/>
          <a:lstStyle/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Υποχρεωτική παρουσία.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Μόνο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300" dirty="0">
                <a:latin typeface="Carlito"/>
              </a:rPr>
              <a:t> απουσία δικαιολογείται</a:t>
            </a:r>
            <a:r>
              <a:rPr lang="en-US" sz="2300" dirty="0">
                <a:latin typeface="Carlito"/>
              </a:rPr>
              <a:t> (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όχι ηθελημένη</a:t>
            </a:r>
            <a:r>
              <a:rPr lang="en-US" sz="2300" dirty="0">
                <a:latin typeface="Carlito"/>
              </a:rPr>
              <a:t>)</a:t>
            </a:r>
            <a:r>
              <a:rPr lang="el-GR" sz="2300" dirty="0">
                <a:latin typeface="Carlito"/>
              </a:rPr>
              <a:t>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Το πείραμα που δεν έγινε θα πραγματοποιηθεί μετά το πέρας του προγράμματος των πειραμάτων.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Ολοκλήρωση </a:t>
            </a:r>
            <a:r>
              <a:rPr lang="el-GR" sz="2300" b="1" u="sng" dirty="0">
                <a:solidFill>
                  <a:srgbClr val="FF0000"/>
                </a:solidFill>
                <a:latin typeface="Carlito"/>
              </a:rPr>
              <a:t>όλων</a:t>
            </a:r>
            <a:r>
              <a:rPr lang="el-GR" sz="2300" dirty="0">
                <a:latin typeface="Carlito"/>
              </a:rPr>
              <a:t> των πειραμάτων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αποτελεί απαραίτητη προϋπόθεση, για την επιτυχή ολοκλήρωση του εργαστηρίου .</a:t>
            </a:r>
            <a:endParaRPr lang="en-US" sz="2300" b="1" u="sng" dirty="0">
              <a:latin typeface="Carlito"/>
            </a:endParaRPr>
          </a:p>
          <a:p>
            <a:pPr lvl="0">
              <a:buFont typeface="Wingdings" pitchFamily="2"/>
              <a:buChar char="v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C7EC0BC-D836-9613-2ABD-738C695A2AB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E8566B7-82EF-4E38-BCCC-66D41F080A0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AE41D03-4F12-C51A-6F0D-4714F2F8232F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EA63E-3694-8967-F91A-B664348F7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5198" y="49313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/>
              <p:nvPr/>
            </p:nvSpPr>
            <p:spPr>
              <a:xfrm>
                <a:off x="1332346" y="744166"/>
                <a:ext cx="9527307" cy="482638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Δυο λύσεις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Διαγράμματα της μορφής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–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x</a:t>
                </a:r>
                <a:r>
                  <a:rPr lang="el-GR" sz="2300" b="1" baseline="30000" dirty="0">
                    <a:solidFill>
                      <a:srgbClr val="FF0000"/>
                    </a:solidFill>
                    <a:latin typeface="Carlito"/>
                  </a:rPr>
                  <a:t>λ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</a:t>
                </a: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.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𝜯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l-G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l-GR" sz="2300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για τη </a:t>
                </a:r>
                <a:r>
                  <a:rPr lang="el-GR" sz="2300" kern="0" dirty="0">
                    <a:solidFill>
                      <a:schemeClr val="bg1"/>
                    </a:solidFill>
                    <a:latin typeface="Carlito"/>
                  </a:rPr>
                  <a:t>μελέτη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των σχέσεων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και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den>
                        </m:f>
                      </m:e>
                    </m:rad>
                  </m:oMath>
                </a14:m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Γραμμικοποίηση σχέσεων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d>
                        </m:e>
                      </m:func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𝒎𝒓</m:t>
                              </m:r>
                            </m:e>
                          </m:d>
                        </m:e>
                      </m:func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				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     =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         + α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                                                            </a:t>
                </a:r>
                <a:r>
                  <a:rPr lang="en-US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</a:t>
                </a: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𝑨𝒆𝒙𝒑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⟺</m:t>
                    </m:r>
                    <m:func>
                      <m:func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</m:func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</m:func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300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				   y    =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    +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</a:t>
                </a: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346" y="744166"/>
                <a:ext cx="9527307" cy="4826386"/>
              </a:xfrm>
              <a:prstGeom prst="rect">
                <a:avLst/>
              </a:prstGeom>
              <a:blipFill>
                <a:blip r:embed="rId3"/>
                <a:stretch>
                  <a:fillRect l="-960" t="-884" b="-189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C230-8E7B-1519-E25F-2CB51F81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0344D-755A-B29C-82DB-C59D9D05484F}"/>
              </a:ext>
            </a:extLst>
          </p:cNvPr>
          <p:cNvSpPr txBox="1"/>
          <p:nvPr/>
        </p:nvSpPr>
        <p:spPr>
          <a:xfrm>
            <a:off x="1595534" y="1296955"/>
            <a:ext cx="80243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Μια μαθηματική μέθοδος εύρεσης της βέλτιστης καμπύλης 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p:pic>
        <p:nvPicPr>
          <p:cNvPr id="5" name="Picture 11" descr="Chart, line chart">
            <a:extLst>
              <a:ext uri="{FF2B5EF4-FFF2-40B4-BE49-F238E27FC236}">
                <a16:creationId xmlns:a16="http://schemas.microsoft.com/office/drawing/2014/main" id="{067B1EAC-875F-3885-8026-7F95E96F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595534" y="2017681"/>
            <a:ext cx="8024327" cy="438760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39662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193-3A7B-B40F-ACC6-F1A16F7F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9" y="15240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66BA9-1605-07AC-BB13-D8C88ED8594D}"/>
              </a:ext>
            </a:extLst>
          </p:cNvPr>
          <p:cNvSpPr txBox="1"/>
          <p:nvPr/>
        </p:nvSpPr>
        <p:spPr>
          <a:xfrm>
            <a:off x="1483567" y="1145541"/>
            <a:ext cx="99650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(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x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,y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)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με την ανεξάρτητη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εξαρτημένη μεταβλητή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και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αντίστοιχα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να έχουν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αμελητέα σφάλματα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.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/>
              <p:nvPr/>
            </p:nvSpPr>
            <p:spPr>
              <a:xfrm>
                <a:off x="1548881" y="2449579"/>
                <a:ext cx="8752115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Η απόσταση κάθε σημείου (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,y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)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από την ευθεία 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y = ax + b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είναι:</a:t>
                </a: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s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baseline="-25000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y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– 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(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ax</a:t>
                </a:r>
                <a:r>
                  <a:rPr lang="en-US" sz="2300" b="1" i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+ b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)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S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300" b="1" dirty="0">
                            <a:solidFill>
                              <a:srgbClr val="FF0000"/>
                            </a:solidFill>
                            <a:latin typeface="Carlito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300" b="1" baseline="-25000" dirty="0">
                            <a:solidFill>
                              <a:srgbClr val="FF0000"/>
                            </a:solidFill>
                            <a:latin typeface="Carlito"/>
                          </a:rPr>
                          <m:t>i</m:t>
                        </m:r>
                      </m:e>
                    </m:nary>
                  </m:oMath>
                </a14:m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=&gt; </a:t>
                </a:r>
                <a:endParaRPr lang="en-US" sz="2300" b="1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881" y="2449579"/>
                <a:ext cx="8752115" cy="800219"/>
              </a:xfrm>
              <a:prstGeom prst="rect">
                <a:avLst/>
              </a:prstGeom>
              <a:blipFill>
                <a:blip r:embed="rId2"/>
                <a:stretch>
                  <a:fillRect l="-975" t="-27481" b="-10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8ADB19E-77DF-96C3-A3E8-D1B846E82EDB}"/>
              </a:ext>
            </a:extLst>
          </p:cNvPr>
          <p:cNvSpPr txBox="1"/>
          <p:nvPr/>
        </p:nvSpPr>
        <p:spPr>
          <a:xfrm>
            <a:off x="1548881" y="3577874"/>
            <a:ext cx="55983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σημαίνει :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7A8A3-4277-76F6-30ED-38A43373FC20}"/>
              </a:ext>
            </a:extLst>
          </p:cNvPr>
          <p:cNvSpPr txBox="1"/>
          <p:nvPr/>
        </p:nvSpPr>
        <p:spPr>
          <a:xfrm>
            <a:off x="1912776" y="4260551"/>
            <a:ext cx="7529804" cy="165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/>
              <p:nvPr/>
            </p:nvSpPr>
            <p:spPr>
              <a:xfrm>
                <a:off x="1464905" y="4260551"/>
                <a:ext cx="7529804" cy="132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 και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=&gt; 2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2 γραμμικό σύστημα ως προς 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a,b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                                     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και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905" y="4260551"/>
                <a:ext cx="7529804" cy="1320618"/>
              </a:xfrm>
              <a:prstGeom prst="rect">
                <a:avLst/>
              </a:prstGeom>
              <a:blipFill>
                <a:blip r:embed="rId3"/>
                <a:stretch>
                  <a:fillRect l="-1133" b="-9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660AFD-4B2E-4638-0D3C-1A1D9B129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015415"/>
              </p:ext>
            </p:extLst>
          </p:nvPr>
        </p:nvGraphicFramePr>
        <p:xfrm>
          <a:off x="1483567" y="5061964"/>
          <a:ext cx="2421861" cy="85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482400" progId="Equation.DSMT4">
                  <p:embed/>
                </p:oleObj>
              </mc:Choice>
              <mc:Fallback>
                <p:oleObj name="Equation" r:id="rId4" imgW="13716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567" y="5061964"/>
                        <a:ext cx="2421861" cy="855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953AB0-EBE0-94AC-C808-7BDEAFE0A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505575"/>
              </p:ext>
            </p:extLst>
          </p:nvPr>
        </p:nvGraphicFramePr>
        <p:xfrm>
          <a:off x="5376293" y="4920861"/>
          <a:ext cx="2694688" cy="945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482400" progId="Equation.DSMT4">
                  <p:embed/>
                </p:oleObj>
              </mc:Choice>
              <mc:Fallback>
                <p:oleObj name="Equation" r:id="rId6" imgW="13716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6293" y="4920861"/>
                        <a:ext cx="2694688" cy="945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4244E14-3372-753B-FC60-85BB703B99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150224"/>
              </p:ext>
            </p:extLst>
          </p:nvPr>
        </p:nvGraphicFramePr>
        <p:xfrm>
          <a:off x="5572026" y="2842207"/>
          <a:ext cx="1788173" cy="43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304560" progId="Equation.DSMT4">
                  <p:embed/>
                </p:oleObj>
              </mc:Choice>
              <mc:Fallback>
                <p:oleObj name="Equation" r:id="rId8" imgW="1244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72026" y="2842207"/>
                        <a:ext cx="1788173" cy="43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8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1430-1FC3-48E0-F7BF-C3C03DD5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5" y="183518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D291E-3239-1634-D44D-88B58E76E63D}"/>
              </a:ext>
            </a:extLst>
          </p:cNvPr>
          <p:cNvSpPr txBox="1"/>
          <p:nvPr/>
        </p:nvSpPr>
        <p:spPr>
          <a:xfrm>
            <a:off x="1483567" y="1145541"/>
            <a:ext cx="99650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 (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με την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ανεξάρτητη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μεταβλητή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x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να έχει αμελητέο σφάλμα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η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και εξαρτημένη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y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σ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.</a:t>
            </a:r>
          </a:p>
          <a:p>
            <a:endParaRPr lang="en-US" sz="2300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10514-E15D-7D9C-1EC1-A0AA05C2F2B0}"/>
              </a:ext>
            </a:extLst>
          </p:cNvPr>
          <p:cNvSpPr txBox="1"/>
          <p:nvPr/>
        </p:nvSpPr>
        <p:spPr>
          <a:xfrm>
            <a:off x="1574540" y="2546071"/>
            <a:ext cx="10527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chemeClr val="bg1"/>
                </a:solidFill>
                <a:latin typeface="Carlito"/>
              </a:rPr>
              <a:t>Η απόσταση κάθε σημείου (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 από την ευθεία 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είναι: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s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baseline="-25000" dirty="0">
                <a:solidFill>
                  <a:srgbClr val="FF0000"/>
                </a:solidFill>
                <a:latin typeface="Carlito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=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y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-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ax</a:t>
            </a:r>
            <a:r>
              <a:rPr lang="en-US" sz="1800" b="1" i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+ b </a:t>
            </a:r>
            <a:r>
              <a:rPr lang="el-GR" sz="18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άρα </a:t>
            </a:r>
            <a:endParaRPr lang="en-US" sz="1800" b="1" dirty="0">
              <a:solidFill>
                <a:schemeClr val="bg1"/>
              </a:solidFill>
              <a:latin typeface="Carli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802AC97-F91F-F278-ACFA-DB0CD4D08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71291"/>
              </p:ext>
            </p:extLst>
          </p:nvPr>
        </p:nvGraphicFramePr>
        <p:xfrm>
          <a:off x="9508278" y="2349813"/>
          <a:ext cx="2593525" cy="76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96880" progId="Equation.DSMT4">
                  <p:embed/>
                </p:oleObj>
              </mc:Choice>
              <mc:Fallback>
                <p:oleObj name="Equation" r:id="rId2" imgW="20318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8278" y="2349813"/>
                        <a:ext cx="2593525" cy="76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538D44-FDAD-6DB4-C313-244B382FB864}"/>
              </a:ext>
            </a:extLst>
          </p:cNvPr>
          <p:cNvSpPr txBox="1"/>
          <p:nvPr/>
        </p:nvSpPr>
        <p:spPr>
          <a:xfrm>
            <a:off x="1574540" y="3237076"/>
            <a:ext cx="76814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Από την 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προκύπτουν τα: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b,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b.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881DC7A-0571-974C-39A0-CFD4A7A78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06745"/>
              </p:ext>
            </p:extLst>
          </p:nvPr>
        </p:nvGraphicFramePr>
        <p:xfrm>
          <a:off x="1483567" y="4360890"/>
          <a:ext cx="3573625" cy="231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040" imgH="1752480" progId="Equation.DSMT4">
                  <p:embed/>
                </p:oleObj>
              </mc:Choice>
              <mc:Fallback>
                <p:oleObj name="Equation" r:id="rId4" imgW="270504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567" y="4360890"/>
                        <a:ext cx="3573625" cy="2315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E308BE2-4A1D-F51A-1396-B0D928A75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839396"/>
              </p:ext>
            </p:extLst>
          </p:nvPr>
        </p:nvGraphicFramePr>
        <p:xfrm>
          <a:off x="8367049" y="4360890"/>
          <a:ext cx="1868098" cy="195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0171" imgH="1316736" progId="Equation.DSMT4">
                  <p:embed/>
                </p:oleObj>
              </mc:Choice>
              <mc:Fallback>
                <p:oleObj name="Equation" r:id="rId6" imgW="1260171" imgH="13167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67049" y="4360890"/>
                        <a:ext cx="1868098" cy="195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3139BD9-8388-DA5A-0FBA-A78EA02AB0C7}"/>
              </a:ext>
            </a:extLst>
          </p:cNvPr>
          <p:cNvSpPr txBox="1"/>
          <p:nvPr/>
        </p:nvSpPr>
        <p:spPr>
          <a:xfrm>
            <a:off x="5404670" y="4759031"/>
            <a:ext cx="26149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Με τα αντίστοιχα σφάλματα για τα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και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28932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D565-553A-3E65-997C-6F8524033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3686" y="120207"/>
            <a:ext cx="9404722" cy="1400531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Προετοιμασία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3CBC-1BEC-EC60-7CA4-39E025295E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41864" y="972263"/>
            <a:ext cx="8946544" cy="522533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Πριν την έναρξη του εργαστηρίου</a:t>
            </a:r>
            <a:r>
              <a:rPr lang="en-GB" sz="2400" b="1" u="sng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υλικό στο </a:t>
            </a:r>
            <a:r>
              <a:rPr lang="en-GB" sz="2400" b="1" u="sng" dirty="0" err="1">
                <a:solidFill>
                  <a:srgbClr val="FF0000"/>
                </a:solidFill>
                <a:latin typeface="Carlito"/>
              </a:rPr>
              <a:t>eclass</a:t>
            </a:r>
            <a:endParaRPr lang="el-GR" sz="2400" b="1" u="sng" dirty="0">
              <a:solidFill>
                <a:srgbClr val="FF0000"/>
              </a:solidFill>
              <a:latin typeface="Carlito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κανονισμού του εργαστηρίου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Α’ μέρους του Εργαστηριακού οδηγού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Εισαγωγή στην Ανάλυση Μετρήσεων και Θεωρίας Σφαλμάτων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2400" b="1" dirty="0">
              <a:solidFill>
                <a:srgbClr val="FF0000"/>
              </a:solidFill>
              <a:latin typeface="Carlito"/>
            </a:endParaRPr>
          </a:p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Κατά τη διάρκεια του εξαμήνου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πειράματος που πρόκειται να εκτελεστεί,  από τον εργαστηριακό οδηγό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της αντίστοιχης θεωρίας</a:t>
            </a:r>
            <a:r>
              <a:rPr lang="en-US" sz="1800" dirty="0">
                <a:latin typeface="Carlito"/>
              </a:rPr>
              <a:t> </a:t>
            </a:r>
            <a:r>
              <a:rPr lang="el-GR" sz="1800" dirty="0">
                <a:latin typeface="Carlito"/>
              </a:rPr>
              <a:t>από τον εργαστηριακό οδηγό ή βιβλιογραφία Γενικής Φυσικής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των εικόνων της πειραματικής διάταξης </a:t>
            </a:r>
          </a:p>
          <a:p>
            <a:pPr lvl="0">
              <a:lnSpc>
                <a:spcPct val="80000"/>
              </a:lnSpc>
            </a:pPr>
            <a:endParaRPr lang="en-US" sz="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B369-C448-5149-8121-D319D9178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585" y="89940"/>
            <a:ext cx="9404722" cy="898352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Αξιολόγηση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83720-1B95-DCE1-9DDF-619D4CD4E0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919511"/>
            <a:ext cx="9129598" cy="5148776"/>
          </a:xfrm>
        </p:spPr>
        <p:txBody>
          <a:bodyPr>
            <a:noAutofit/>
          </a:bodyPr>
          <a:lstStyle/>
          <a:p>
            <a:pPr lvl="0" indent="0">
              <a:buNone/>
            </a:pP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Ο τελικός βαθμός καθορίζεται από: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1. </a:t>
            </a:r>
            <a:r>
              <a:rPr lang="el-GR" sz="2300" dirty="0">
                <a:latin typeface="Carlito"/>
              </a:rPr>
              <a:t>Εργαστηριακές αναφορές   (50%)  </a:t>
            </a:r>
            <a:r>
              <a:rPr lang="en-US" sz="2300" dirty="0">
                <a:latin typeface="Carlito"/>
              </a:rPr>
              <a:t>   </a:t>
            </a:r>
            <a:r>
              <a:rPr lang="el-GR" sz="2300" dirty="0">
                <a:latin typeface="Carlito"/>
              </a:rPr>
              <a:t>(Α)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2. </a:t>
            </a:r>
            <a:r>
              <a:rPr lang="el-GR" sz="2300" dirty="0">
                <a:latin typeface="Carlito"/>
              </a:rPr>
              <a:t>Προφορική εξέταση             (10%)   </a:t>
            </a:r>
            <a:r>
              <a:rPr lang="en-US" sz="2300" dirty="0">
                <a:latin typeface="Carlito"/>
              </a:rPr>
              <a:t>  </a:t>
            </a:r>
            <a:r>
              <a:rPr lang="el-GR" sz="2300" dirty="0">
                <a:latin typeface="Carlito"/>
              </a:rPr>
              <a:t>(Β)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3. </a:t>
            </a:r>
            <a:r>
              <a:rPr lang="el-GR" sz="2300" dirty="0">
                <a:latin typeface="Carlito"/>
              </a:rPr>
              <a:t>Γραπτή (τελική) εξέταση      (40%)     (Γ)</a:t>
            </a: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Μαθηματικός αλγόριθμος υπολογισμού Τελικού Βαθμού:</a:t>
            </a:r>
          </a:p>
          <a:p>
            <a:pPr lvl="0" indent="0" algn="ctr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Τ  =  0.5*Α + 0.1*Β + 0.4*Γ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Προϋπόθεση:</a:t>
            </a:r>
            <a:r>
              <a:rPr lang="el-GR" sz="2300" dirty="0">
                <a:latin typeface="Carlito"/>
              </a:rPr>
              <a:t>  </a:t>
            </a:r>
            <a:r>
              <a:rPr lang="el-GR" sz="2300" dirty="0" err="1">
                <a:latin typeface="Carlito"/>
              </a:rPr>
              <a:t>Προβιβάσιμος</a:t>
            </a:r>
            <a:r>
              <a:rPr lang="el-GR" sz="2300" dirty="0">
                <a:latin typeface="Carlito"/>
              </a:rPr>
              <a:t> βαθμός σε Α, Β, και Γ.</a:t>
            </a:r>
            <a:endParaRPr lang="en-US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Σε περίπτωση </a:t>
            </a:r>
            <a:r>
              <a:rPr lang="el-GR" sz="2300" dirty="0" err="1">
                <a:latin typeface="Carlito"/>
              </a:rPr>
              <a:t>προβιβάσιμου</a:t>
            </a:r>
            <a:r>
              <a:rPr lang="el-GR" sz="2300" dirty="0">
                <a:latin typeface="Carlito"/>
              </a:rPr>
              <a:t> βαθμού σε Α, Β  ο βαθμός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κατοχυρώνεται και 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απαιτείται μόνο η τελική εξέταση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αλλιώς απαιτείται η επανάληψη του εργαστηρίου σε επόμενο εξάμηνο.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/>
            <a:endParaRPr lang="en-US" sz="2300" dirty="0"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CB03E-F9EF-7F2E-4FC8-E49115FFBCAC}"/>
              </a:ext>
            </a:extLst>
          </p:cNvPr>
          <p:cNvSpPr txBox="1"/>
          <p:nvPr/>
        </p:nvSpPr>
        <p:spPr>
          <a:xfrm>
            <a:off x="1669775" y="246826"/>
            <a:ext cx="87596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482B6-4CE1-3BCD-EF92-A773F4B51127}"/>
              </a:ext>
            </a:extLst>
          </p:cNvPr>
          <p:cNvSpPr txBox="1"/>
          <p:nvPr/>
        </p:nvSpPr>
        <p:spPr>
          <a:xfrm>
            <a:off x="600207" y="1613118"/>
            <a:ext cx="11184356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Μέγιστη έκταση αναφοράς: 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    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5 σελίδες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κειμένου, δακτυλογραφημένες,</a:t>
            </a:r>
            <a:r>
              <a:rPr lang="el-GR" sz="2300" dirty="0">
                <a:solidFill>
                  <a:srgbClr val="FFFFFF"/>
                </a:solidFill>
              </a:rPr>
              <a:t> με γραμματοσειρά μεγέθους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  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τουλάχιστον 12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pt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+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διαγράμματα + πίνακες μετρήσεων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διαγράμματα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χειρόγραφα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και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σκα</a:t>
            </a:r>
            <a:r>
              <a:rPr lang="el-GR" sz="2300" dirty="0" err="1">
                <a:solidFill>
                  <a:srgbClr val="FFFFFF"/>
                </a:solidFill>
                <a:latin typeface="Calibri"/>
              </a:rPr>
              <a:t>να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ρισμένα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ή φωτογραφισμένα (</a:t>
            </a:r>
            <a:r>
              <a:rPr lang="el-GR" sz="2300" b="1" i="0" u="none" strike="noStrike" kern="1200" cap="none" spc="0" baseline="0" dirty="0">
                <a:solidFill>
                  <a:srgbClr val="C00000"/>
                </a:solidFill>
                <a:uFillTx/>
                <a:latin typeface="Calibri"/>
              </a:rPr>
              <a:t>ευανάγνωστα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)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αναφορά συγγράφεται και από τα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2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μέλη της ομάδας, για τα πρώτα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3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πειράματα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Στη συνέχεια παραδίδεται μια αναφορά ανά ομάδα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Ηλεκτρονική υποβολή αναφορών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στο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Ε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class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σε μορφή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US" sz="2300" b="1" i="0" u="none" strike="noStrike" kern="1200" cap="none" spc="0" dirty="0">
                <a:solidFill>
                  <a:srgbClr val="C00000"/>
                </a:solidFill>
                <a:uFillTx/>
                <a:latin typeface="Calibri"/>
              </a:rPr>
              <a:t>pdf</a:t>
            </a:r>
            <a:r>
              <a:rPr lang="en-US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με το όνομα του αρχείου να έχει την ακόλουθη μορφή: </a:t>
            </a:r>
            <a:r>
              <a:rPr lang="en-US" sz="2300" b="1" dirty="0">
                <a:solidFill>
                  <a:srgbClr val="FF0000"/>
                </a:solidFill>
                <a:latin typeface="Calibri"/>
              </a:rPr>
              <a:t>G01_E01_ph229</a:t>
            </a:r>
            <a:r>
              <a:rPr lang="el-GR" sz="2300" b="1" dirty="0">
                <a:solidFill>
                  <a:srgbClr val="FF0000"/>
                </a:solidFill>
                <a:latin typeface="Calibri"/>
              </a:rPr>
              <a:t>2_</a:t>
            </a:r>
            <a:r>
              <a:rPr lang="en-US" sz="2300" b="1" dirty="0">
                <a:solidFill>
                  <a:srgbClr val="FF0000"/>
                </a:solidFill>
                <a:latin typeface="Calibri"/>
              </a:rPr>
              <a:t>ph2200</a:t>
            </a:r>
            <a:endParaRPr lang="en-US" sz="2300" b="1" i="0" u="none" strike="noStrike" kern="1200" cap="none" spc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16D51C-E999-ECE3-42A6-97E276A9524F}"/>
              </a:ext>
            </a:extLst>
          </p:cNvPr>
          <p:cNvSpPr txBox="1"/>
          <p:nvPr/>
        </p:nvSpPr>
        <p:spPr>
          <a:xfrm>
            <a:off x="1504122" y="9971"/>
            <a:ext cx="8560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E7667-1418-8E61-22BB-8FCA063DDA28}"/>
              </a:ext>
            </a:extLst>
          </p:cNvPr>
          <p:cNvSpPr txBox="1"/>
          <p:nvPr/>
        </p:nvSpPr>
        <p:spPr>
          <a:xfrm>
            <a:off x="1504122" y="748635"/>
            <a:ext cx="10140482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 αναφορά αποτελείται από τα εξής μέρη: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Τίτλος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Περίληψη: </a:t>
            </a:r>
            <a:r>
              <a:rPr lang="el-GR" sz="2300" kern="0" dirty="0">
                <a:solidFill>
                  <a:schemeClr val="bg1"/>
                </a:solidFill>
                <a:latin typeface="Carlito"/>
              </a:rPr>
              <a:t>Σύντομη περιγραφή αντικειμένου πειράματος και αποτελεσμάτων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(</a:t>
            </a:r>
            <a:r>
              <a:rPr lang="el-GR" sz="2300" b="1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 σύντομη παράγραφος).</a:t>
            </a:r>
          </a:p>
          <a:p>
            <a:pPr marL="627058" lvl="0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Εισαγωγή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Παράθεση θεωρητικού υποβάθρου, που διέπει το εκάστοτε πείραμα .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ΟΧΙ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αντιγραφή 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από τον εργαστηριακό οδηγό (μέγιστο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½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 σελίδα) 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Πειραματικής διάταξης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: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Σύντομη περιγραφή, με σχήματα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, εικόνες. </a:t>
            </a:r>
          </a:p>
          <a:p>
            <a:pPr marL="169858"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  (μέγιστο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½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σελίδα)</a:t>
            </a:r>
          </a:p>
          <a:p>
            <a:pPr marL="169858" lvl="0">
              <a:buClr>
                <a:srgbClr val="FF000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5.    Μετρήσεις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Παράθεση πινάκων με τις μετρήσεις. 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  <a:p>
            <a:r>
              <a:rPr lang="en-US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  6.  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Ανάλυση</a:t>
            </a:r>
            <a:r>
              <a:rPr lang="el-GR" sz="2300" b="1" i="0" u="none" strike="noStrike" kern="1200" cap="none" spc="0" dirty="0">
                <a:solidFill>
                  <a:srgbClr val="FF0000"/>
                </a:solidFill>
                <a:uFillTx/>
                <a:latin typeface="Carlito"/>
              </a:rPr>
              <a:t> Μετρήσεων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A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νάλυση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των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σφαλμάτων, παράθεση αντίστοιχων </a:t>
            </a:r>
            <a:r>
              <a:rPr lang="el-GR" sz="2300" b="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, </a:t>
            </a:r>
          </a:p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         διαγραμμάτων,</a:t>
            </a:r>
            <a:r>
              <a:rPr lang="el-GR" sz="2300" b="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 αποτελέσματα μετρήσεων.</a:t>
            </a:r>
          </a:p>
          <a:p>
            <a:pPr marL="169858"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7.    Συμπεράσματα, σχολιασμός αποτελεσμάτων.</a:t>
            </a:r>
          </a:p>
          <a:p>
            <a:pPr marL="169858"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  <a:p>
            <a:pPr marL="169858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Επισημάνσεις </a:t>
            </a: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Οι αναφορές πρέπει να είναι περιεκτικές αλλά και κατανοητές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Παράδοση αναφορών: </a:t>
            </a:r>
            <a:r>
              <a:rPr lang="el-GR" sz="23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εβδομάδα μετά την πραγματοποίηση του κάθε πειράματος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2079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1457</TotalTime>
  <Words>2842</Words>
  <Application>Microsoft Office PowerPoint</Application>
  <PresentationFormat>Widescreen</PresentationFormat>
  <Paragraphs>600</Paragraphs>
  <Slides>53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Carlito</vt:lpstr>
      <vt:lpstr>Century Gothic</vt:lpstr>
      <vt:lpstr>FreeSerif</vt:lpstr>
      <vt:lpstr>Matura MT Script Capitals</vt:lpstr>
      <vt:lpstr>Times New Roman</vt:lpstr>
      <vt:lpstr>Wingdings</vt:lpstr>
      <vt:lpstr>Wingdings 3</vt:lpstr>
      <vt:lpstr>Ion</vt:lpstr>
      <vt:lpstr>Equation</vt:lpstr>
      <vt:lpstr>MathType 7.0 Equation</vt:lpstr>
      <vt:lpstr>Εργαστήριο Φυσικής Ι Μηχανικής – Θερμοδυναμικής  (Εισαγωγή) </vt:lpstr>
      <vt:lpstr>Γιατί Εργαστήρια ;</vt:lpstr>
      <vt:lpstr>Ά ΜΕΡΟΣ  ΔΙΑΔΙΚΑΣΤΙΚΑ ΘΕΜΑΤΑ</vt:lpstr>
      <vt:lpstr>Διεξαγωγή των Εργαστηρίων</vt:lpstr>
      <vt:lpstr>Διεξαγωγή των Εργαστηρίων</vt:lpstr>
      <vt:lpstr>Προετοιμασία</vt:lpstr>
      <vt:lpstr>Αξιολόγηση</vt:lpstr>
      <vt:lpstr>PowerPoint Presentation</vt:lpstr>
      <vt:lpstr>PowerPoint Presentation</vt:lpstr>
      <vt:lpstr>Β’ ΜΕΡΟΣ ΣΤΟΙΧΕΙΑ ΘΕΩΡΙΑΣ ΣΦΑΛΜΑΤΩΝ</vt:lpstr>
      <vt:lpstr>Μετρήσεις – Σφάλματα </vt:lpstr>
      <vt:lpstr>Σφάλματα μετρήσεων</vt:lpstr>
      <vt:lpstr>Σφάλματα μετρήσεων</vt:lpstr>
      <vt:lpstr>Σφάλματα μετρήσεων</vt:lpstr>
      <vt:lpstr>Εκτίμηση τυχαίων σφαλμάτων</vt:lpstr>
      <vt:lpstr>Εκτίμηση τυχαίων σφαλμάτων</vt:lpstr>
      <vt:lpstr>Παραδείγματα Σφαλμάτων</vt:lpstr>
      <vt:lpstr>Σημαντικά ψηφία</vt:lpstr>
      <vt:lpstr>Σημαντικά ψηφία</vt:lpstr>
      <vt:lpstr>Σημαντικά ψηφία</vt:lpstr>
      <vt:lpstr>Κανόνες στρογγυλοποίησης</vt:lpstr>
      <vt:lpstr>Κανονική κατανομή</vt:lpstr>
      <vt:lpstr>Κανονική κατανομή</vt:lpstr>
      <vt:lpstr>Κανονική κατανομή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Γ΄ ΜΕΡΟΣ  ΓΡΑΦΙΚΕΣ ΠΑΡΑΣΤΑΣΕΙΣ</vt:lpstr>
      <vt:lpstr>Διαγράμματα</vt:lpstr>
      <vt:lpstr>PowerPoint Presentation</vt:lpstr>
      <vt:lpstr>Διαγράμματα</vt:lpstr>
      <vt:lpstr>Χάραξη βέλτιστης ευθείας</vt:lpstr>
      <vt:lpstr>Χάραξη βέλτιστης ευθείας</vt:lpstr>
      <vt:lpstr>Μέτρηση παραμέτρων ευθειών</vt:lpstr>
      <vt:lpstr>Μέτρηση παραμέτρων ευθειών</vt:lpstr>
      <vt:lpstr>Μέτρηση παραμέτρων ευθειών</vt:lpstr>
      <vt:lpstr>Σφάλματα παραμέτρων ευθειών</vt:lpstr>
      <vt:lpstr>Σφάλματα παραμέτρων ευθειών</vt:lpstr>
      <vt:lpstr>PowerPoint Presentation</vt:lpstr>
      <vt:lpstr>Κοινά λάθη</vt:lpstr>
      <vt:lpstr>Κοινά λάθη</vt:lpstr>
      <vt:lpstr>Κοινά λάθη</vt:lpstr>
      <vt:lpstr>Ειδικές περιπτώσεις</vt:lpstr>
      <vt:lpstr>Ειδικές περιπτώσεις</vt:lpstr>
      <vt:lpstr>Λογαριθμικά Διαγράμματα</vt:lpstr>
      <vt:lpstr>Λογαριθμικά Διαγράμματα</vt:lpstr>
      <vt:lpstr>Μέθοδος Ελάχιστων Τετράγωνων</vt:lpstr>
      <vt:lpstr>Μέθοδος Ελάχιστων Τετράγωνων</vt:lpstr>
      <vt:lpstr>Μέθοδος Ελάχιστων Τετράγωνων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Vassilis</dc:creator>
  <cp:lastModifiedBy>Vassilis</cp:lastModifiedBy>
  <cp:revision>386</cp:revision>
  <dcterms:created xsi:type="dcterms:W3CDTF">2024-09-14T13:23:45Z</dcterms:created>
  <dcterms:modified xsi:type="dcterms:W3CDTF">2025-03-13T10:43:05Z</dcterms:modified>
</cp:coreProperties>
</file>