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C38514-18FA-4330-88CF-E7A0C2343956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3F857-1939-499C-A065-BF92F368C98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4551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756000" y="5078520"/>
            <a:ext cx="6043320" cy="480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" name="PlaceHolder 2"/>
          <p:cNvSpPr>
            <a:spLocks noGrp="1" noRot="1" noChangeAspect="1"/>
          </p:cNvSpPr>
          <p:nvPr>
            <p:ph type="sldImg"/>
          </p:nvPr>
        </p:nvSpPr>
        <p:spPr>
          <a:xfrm>
            <a:off x="688975" y="1143000"/>
            <a:ext cx="5472113" cy="3078163"/>
          </a:xfrm>
          <a:prstGeom prst="rect">
            <a:avLst/>
          </a:prstGeom>
        </p:spPr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78480" cy="3592440"/>
          </a:xfrm>
          <a:prstGeom prst="rect">
            <a:avLst/>
          </a:prstGeom>
        </p:spPr>
        <p:txBody>
          <a:bodyPr lIns="0" tIns="0" rIns="0" bIns="0"/>
          <a:lstStyle/>
          <a:p>
            <a:endParaRPr lang="en-IE" sz="2000" b="0" strike="noStrike" spc="-1">
              <a:latin typeface="Arial"/>
            </a:endParaRPr>
          </a:p>
        </p:txBody>
      </p:sp>
      <p:sp>
        <p:nvSpPr>
          <p:cNvPr id="51" name="CustomShape 4"/>
          <p:cNvSpPr/>
          <p:nvPr/>
        </p:nvSpPr>
        <p:spPr>
          <a:xfrm>
            <a:off x="3884760" y="8685360"/>
            <a:ext cx="2963880" cy="45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180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788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06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70203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05624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662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7636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80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651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345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82854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16230-46B4-4862-8AEF-87121065BA91}" type="datetimeFigureOut">
              <a:rPr lang="el-GR" smtClean="0"/>
              <a:t>30/1/2026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CD855-31F7-4160-8FEA-5DC9EE0D3B5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2462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" name="Table 1"/>
          <p:cNvGraphicFramePr/>
          <p:nvPr>
            <p:extLst>
              <p:ext uri="{D42A27DB-BD31-4B8C-83A1-F6EECF244321}">
                <p14:modId xmlns:p14="http://schemas.microsoft.com/office/powerpoint/2010/main" val="2362680782"/>
              </p:ext>
            </p:extLst>
          </p:nvPr>
        </p:nvGraphicFramePr>
        <p:xfrm>
          <a:off x="362365" y="320040"/>
          <a:ext cx="11467269" cy="6217920"/>
        </p:xfrm>
        <a:graphic>
          <a:graphicData uri="http://schemas.openxmlformats.org/drawingml/2006/table">
            <a:tbl>
              <a:tblPr/>
              <a:tblGrid>
                <a:gridCol w="156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234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9448">
                  <a:extLst>
                    <a:ext uri="{9D8B030D-6E8A-4147-A177-3AD203B41FA5}">
                      <a16:colId xmlns:a16="http://schemas.microsoft.com/office/drawing/2014/main" val="2726052632"/>
                    </a:ext>
                  </a:extLst>
                </a:gridCol>
              </a:tblGrid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1" strike="noStrike" spc="-1" dirty="0" err="1">
                          <a:solidFill>
                            <a:srgbClr val="FFFFFF"/>
                          </a:solidFill>
                          <a:latin typeface="Calibri"/>
                        </a:rPr>
                        <a:t>Ημερομηνί</a:t>
                      </a:r>
                      <a:r>
                        <a:rPr lang="en-IE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α (15:00-17:00)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1" strike="noStrike" spc="-1" dirty="0" err="1">
                          <a:solidFill>
                            <a:srgbClr val="FFFFFF"/>
                          </a:solidFill>
                          <a:latin typeface="Calibri"/>
                        </a:rPr>
                        <a:t>Ομιλητής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1800" b="0" strike="noStrike" spc="-1" dirty="0">
                          <a:solidFill>
                            <a:schemeClr val="bg1"/>
                          </a:solidFill>
                          <a:latin typeface="Arial"/>
                        </a:rPr>
                        <a:t>Αίθουσα </a:t>
                      </a:r>
                      <a:endParaRPr lang="en-IE" sz="1800" b="0" strike="noStrike" spc="-1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latin typeface="Arial"/>
                        </a:rPr>
                        <a:t>11</a:t>
                      </a:r>
                      <a:r>
                        <a:rPr lang="el-GR" sz="1800" b="0" strike="noStrike" spc="-1" dirty="0">
                          <a:latin typeface="Arial"/>
                        </a:rPr>
                        <a:t>/0</a:t>
                      </a:r>
                      <a:r>
                        <a:rPr lang="en-US" sz="1800" b="0" strike="noStrike" spc="-1" dirty="0">
                          <a:latin typeface="Arial"/>
                        </a:rPr>
                        <a:t>2</a:t>
                      </a:r>
                      <a:r>
                        <a:rPr lang="el-GR" sz="1800" b="0" strike="noStrike" spc="-1" dirty="0">
                          <a:latin typeface="Arial"/>
                        </a:rPr>
                        <a:t>/202</a:t>
                      </a:r>
                      <a:r>
                        <a:rPr lang="en-US" sz="1800" b="0" strike="noStrike" spc="-1" dirty="0">
                          <a:latin typeface="Arial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Ε. Στρατάκης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6495315"/>
                  </a:ext>
                </a:extLst>
              </a:tr>
              <a:tr h="35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>
                          <a:latin typeface="Arial"/>
                        </a:rPr>
                        <a:t>18/02/2026</a:t>
                      </a: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Benoit </a:t>
                      </a:r>
                      <a:r>
                        <a:rPr lang="en-US" sz="18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Loppinet</a:t>
                      </a:r>
                      <a:r>
                        <a:rPr lang="el-GR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l-GR" sz="1800" b="1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Σεμινάριο Ασφαλείας </a:t>
                      </a:r>
                      <a:endParaRPr lang="en-IE" sz="1800" b="1" strike="noStrike" spc="-1" dirty="0">
                        <a:latin typeface="+mn-lt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5423799"/>
                  </a:ext>
                </a:extLst>
              </a:tr>
              <a:tr h="353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02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Σ. Τζωρτζ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ά</a:t>
                      </a:r>
                      <a:r>
                        <a:rPr lang="el-GR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κης</a:t>
                      </a:r>
                      <a:r>
                        <a:rPr lang="el-GR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- Imaging and spectroscopy with THz radiation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  <a:r>
                        <a:rPr lang="el-GR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03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Μ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Κωνστ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ντάκη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Ο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τικές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ίνες</a:t>
                      </a:r>
                      <a:endParaRPr lang="en-IE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*11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03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Πουλή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Laser assisted removal of unwanted layers; a tailored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relatio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  <a:r>
                        <a:rPr lang="el-GR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Ορφανουδάκη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*18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03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Α. Ρα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+mn-lt"/>
                        </a:rPr>
                        <a:t>νέλλ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α - Tissue Engineering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*</a:t>
                      </a:r>
                      <a:r>
                        <a:rPr lang="el-GR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Αρ</a:t>
                      </a:r>
                      <a:r>
                        <a:rPr lang="el-GR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l-GR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Σαϊτάκης</a:t>
                      </a:r>
                      <a:r>
                        <a:rPr lang="el-GR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(Τεχνολογικό Πάρκο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01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Κ. Μαυράκης - </a:t>
                      </a:r>
                      <a:r>
                        <a:rPr lang="el-GR" dirty="0" err="1"/>
                        <a:t>Φωτοακουστική</a:t>
                      </a:r>
                      <a:r>
                        <a:rPr lang="el-GR" dirty="0"/>
                        <a:t> μικροσκοπία βιολογικών δειγμάτων με μη-</a:t>
                      </a:r>
                      <a:r>
                        <a:rPr lang="el-GR" dirty="0" err="1"/>
                        <a:t>περιθλασσόμενες</a:t>
                      </a:r>
                      <a:r>
                        <a:rPr lang="el-GR" dirty="0"/>
                        <a:t> δέσμες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22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Ρ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Κλίνη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Ε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ιφ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νει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κές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ε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εξεργ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σίες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Ανά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τυξη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λε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τών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υμενίων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με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laser (PLD)</a:t>
                      </a:r>
                      <a:endParaRPr lang="en-IE" sz="1800" b="0" strike="noStrike" spc="-1" dirty="0">
                        <a:latin typeface="+mn-lt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29/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04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Γ.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+mn-lt"/>
                        </a:rPr>
                        <a:t>Φιλι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+mn-lt"/>
                        </a:rPr>
                        <a:t>ππίδης - Non-linear imaging microscopy for biological applications</a:t>
                      </a:r>
                      <a:endParaRPr lang="el-GR" sz="1800" b="0" strike="noStrike" spc="-1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06/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05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Λουκάκος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Ultrafast laser pulses - The Pump probe technique</a:t>
                      </a: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/0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Β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Μ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ίν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ς</a:t>
                      </a: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- Photocatalysis for energy and environmental applications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20/05/202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 err="1">
                          <a:latin typeface="Calibri"/>
                        </a:rPr>
                        <a:t>Σ</a:t>
                      </a:r>
                      <a:r>
                        <a:rPr lang="en-IE" sz="1800" b="0" strike="noStrike" spc="-1" dirty="0">
                          <a:latin typeface="Calibri"/>
                        </a:rPr>
                        <a:t>. </a:t>
                      </a:r>
                      <a:r>
                        <a:rPr lang="en-IE" sz="1800" b="0" strike="noStrike" spc="-1" dirty="0" err="1">
                          <a:latin typeface="Calibri"/>
                        </a:rPr>
                        <a:t>Ψιλοδημητρ</a:t>
                      </a:r>
                      <a:r>
                        <a:rPr lang="en-IE" sz="1800" b="0" strike="noStrike" spc="-1" dirty="0">
                          <a:latin typeface="Calibri"/>
                        </a:rPr>
                        <a:t>α</a:t>
                      </a:r>
                      <a:r>
                        <a:rPr lang="en-IE" sz="1800" b="0" strike="noStrike" spc="-1" dirty="0" err="1">
                          <a:latin typeface="Calibri"/>
                        </a:rPr>
                        <a:t>κό</a:t>
                      </a:r>
                      <a:r>
                        <a:rPr lang="en-IE" sz="1800" b="0" strike="noStrike" spc="-1" dirty="0">
                          <a:latin typeface="Calibri"/>
                        </a:rPr>
                        <a:t>π</a:t>
                      </a:r>
                      <a:r>
                        <a:rPr lang="en-IE" sz="1800" b="0" strike="noStrike" spc="-1" dirty="0" err="1">
                          <a:latin typeface="Calibri"/>
                        </a:rPr>
                        <a:t>ουλος</a:t>
                      </a:r>
                      <a:r>
                        <a:rPr lang="en-IE" sz="1800" b="0" strike="noStrike" spc="-1" dirty="0">
                          <a:latin typeface="Calibri"/>
                        </a:rPr>
                        <a:t> - </a:t>
                      </a:r>
                      <a:r>
                        <a:rPr lang="en-GB" sz="1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Non-linear optical properties of 2D materials</a:t>
                      </a:r>
                      <a:endParaRPr lang="en-IE" sz="1800" b="0" strike="noStrike" spc="-1" dirty="0">
                        <a:latin typeface="Arial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18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IE" sz="1800" b="0" strike="noStrike" spc="-1" dirty="0">
                          <a:latin typeface="Arial"/>
                        </a:rPr>
                        <a:t>27/05/2026</a:t>
                      </a:r>
                    </a:p>
                  </a:txBody>
                  <a:tcPr marL="106920" marR="106920"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Δ. Άγγλος/Π.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Σιώζος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-</a:t>
                      </a:r>
                      <a:r>
                        <a:rPr lang="el-GR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Ατομική φασματοσκοπία πλάσματος επαγόμενου από λέιζερ. Βασικές αρχές, οργανολογία και εφαρμογές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Κ. </a:t>
                      </a:r>
                      <a:r>
                        <a:rPr lang="el-GR" sz="1800" b="0" strike="noStrike" spc="-1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Φωτάκης</a:t>
                      </a:r>
                      <a:r>
                        <a:rPr lang="el-GR" sz="1800" b="0" strike="noStrike" spc="-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(Αιθ.1)</a:t>
                      </a:r>
                      <a:endParaRPr lang="en-IE" sz="1800" b="0" strike="noStrike" spc="-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106920" marR="106920"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033993"/>
                  </a:ext>
                </a:extLst>
              </a:tr>
            </a:tbl>
          </a:graphicData>
        </a:graphic>
      </p:graphicFrame>
      <p:sp>
        <p:nvSpPr>
          <p:cNvPr id="45" name="CustomShape 2"/>
          <p:cNvSpPr/>
          <p:nvPr/>
        </p:nvSpPr>
        <p:spPr>
          <a:xfrm>
            <a:off x="3831960" y="0"/>
            <a:ext cx="4528080" cy="387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l-GR" sz="2000" b="1" strike="noStrike" spc="-1" dirty="0">
                <a:solidFill>
                  <a:srgbClr val="000000"/>
                </a:solidFill>
                <a:latin typeface="Corbel"/>
                <a:ea typeface="DejaVu Sans"/>
              </a:rPr>
              <a:t>Εαρινό</a:t>
            </a:r>
            <a:r>
              <a:rPr lang="en-IE" sz="2000" b="1" strike="noStrike" spc="-1" dirty="0">
                <a:solidFill>
                  <a:srgbClr val="000000"/>
                </a:solidFill>
                <a:latin typeface="Corbel"/>
                <a:ea typeface="DejaVu Sans"/>
              </a:rPr>
              <a:t> </a:t>
            </a:r>
            <a:r>
              <a:rPr lang="en-IE" sz="2000" b="1" strike="noStrike" spc="-1" dirty="0" err="1">
                <a:solidFill>
                  <a:srgbClr val="000000"/>
                </a:solidFill>
                <a:latin typeface="Corbel"/>
                <a:ea typeface="DejaVu Sans"/>
              </a:rPr>
              <a:t>εξάμηνο</a:t>
            </a:r>
            <a:r>
              <a:rPr lang="en-IE" sz="2000" b="1" strike="noStrike" spc="-1" dirty="0">
                <a:solidFill>
                  <a:srgbClr val="000000"/>
                </a:solidFill>
                <a:latin typeface="Corbel"/>
                <a:ea typeface="DejaVu Sans"/>
              </a:rPr>
              <a:t> </a:t>
            </a:r>
            <a:r>
              <a:rPr lang="el-GR" sz="2000" b="1" strike="noStrike" spc="-1" dirty="0">
                <a:solidFill>
                  <a:srgbClr val="000000"/>
                </a:solidFill>
                <a:latin typeface="Corbel"/>
                <a:ea typeface="DejaVu Sans"/>
              </a:rPr>
              <a:t>202</a:t>
            </a:r>
            <a:r>
              <a:rPr lang="en-US" sz="2000" b="1" spc="-1" dirty="0">
                <a:solidFill>
                  <a:srgbClr val="000000"/>
                </a:solidFill>
                <a:latin typeface="Corbel"/>
                <a:ea typeface="DejaVu Sans"/>
              </a:rPr>
              <a:t>6</a:t>
            </a:r>
            <a:endParaRPr lang="en-IE" sz="2000" b="0" strike="noStrike" spc="-1" dirty="0">
              <a:latin typeface="Arial"/>
            </a:endParaRPr>
          </a:p>
        </p:txBody>
      </p:sp>
      <p:sp>
        <p:nvSpPr>
          <p:cNvPr id="46" name="CustomShape 3"/>
          <p:cNvSpPr/>
          <p:nvPr/>
        </p:nvSpPr>
        <p:spPr>
          <a:xfrm>
            <a:off x="4437300" y="6537960"/>
            <a:ext cx="7845480" cy="317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IE" sz="1800" b="0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Δι</a:t>
            </a:r>
            <a:r>
              <a:rPr lang="en-IE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αλέξεις κάθε Τετάρτη στις 15:00</a:t>
            </a:r>
            <a:r>
              <a:rPr lang="el-GR" spc="-1" dirty="0">
                <a:solidFill>
                  <a:srgbClr val="000000"/>
                </a:solidFill>
                <a:latin typeface="Calibri"/>
                <a:ea typeface="DejaVu Sans"/>
              </a:rPr>
              <a:t>.</a:t>
            </a:r>
            <a:endParaRPr lang="en-IE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35"/>
    </mc:Choice>
    <mc:Fallback xmlns="">
      <p:transition spd="slow" advTm="3435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</TotalTime>
  <Words>303</Words>
  <Application>Microsoft Office PowerPoint</Application>
  <PresentationFormat>Widescreen</PresentationFormat>
  <Paragraphs>44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Corbel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Stella Markogiannaki</dc:creator>
  <cp:lastModifiedBy>Stella Markogiannaki</cp:lastModifiedBy>
  <cp:revision>8</cp:revision>
  <dcterms:created xsi:type="dcterms:W3CDTF">2026-01-28T08:12:14Z</dcterms:created>
  <dcterms:modified xsi:type="dcterms:W3CDTF">2026-01-30T09:27:50Z</dcterms:modified>
</cp:coreProperties>
</file>