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57"/>
  </p:notesMasterIdLst>
  <p:sldIdLst>
    <p:sldId id="274" r:id="rId2"/>
    <p:sldId id="277" r:id="rId3"/>
    <p:sldId id="276" r:id="rId4"/>
    <p:sldId id="279" r:id="rId5"/>
    <p:sldId id="280" r:id="rId6"/>
    <p:sldId id="281" r:id="rId7"/>
    <p:sldId id="282" r:id="rId8"/>
    <p:sldId id="256" r:id="rId9"/>
    <p:sldId id="317" r:id="rId10"/>
    <p:sldId id="283" r:id="rId11"/>
    <p:sldId id="323" r:id="rId12"/>
    <p:sldId id="322" r:id="rId13"/>
    <p:sldId id="275" r:id="rId14"/>
    <p:sldId id="257" r:id="rId15"/>
    <p:sldId id="258" r:id="rId16"/>
    <p:sldId id="259" r:id="rId17"/>
    <p:sldId id="260" r:id="rId18"/>
    <p:sldId id="261" r:id="rId19"/>
    <p:sldId id="321" r:id="rId20"/>
    <p:sldId id="262" r:id="rId21"/>
    <p:sldId id="263" r:id="rId22"/>
    <p:sldId id="264" r:id="rId23"/>
    <p:sldId id="265" r:id="rId24"/>
    <p:sldId id="324" r:id="rId25"/>
    <p:sldId id="266" r:id="rId26"/>
    <p:sldId id="267" r:id="rId27"/>
    <p:sldId id="268" r:id="rId28"/>
    <p:sldId id="269" r:id="rId29"/>
    <p:sldId id="270" r:id="rId30"/>
    <p:sldId id="271" r:id="rId31"/>
    <p:sldId id="273" r:id="rId32"/>
    <p:sldId id="284" r:id="rId33"/>
    <p:sldId id="294" r:id="rId34"/>
    <p:sldId id="295" r:id="rId35"/>
    <p:sldId id="296" r:id="rId36"/>
    <p:sldId id="297" r:id="rId37"/>
    <p:sldId id="299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1" r:id="rId47"/>
    <p:sldId id="325" r:id="rId48"/>
    <p:sldId id="326" r:id="rId49"/>
    <p:sldId id="312" r:id="rId50"/>
    <p:sldId id="313" r:id="rId51"/>
    <p:sldId id="315" r:id="rId52"/>
    <p:sldId id="316" r:id="rId53"/>
    <p:sldId id="318" r:id="rId54"/>
    <p:sldId id="319" r:id="rId55"/>
    <p:sldId id="32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-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\Desktop\Desktop\&#933;&#923;&#921;&#922;&#927;\&#948;&#953;&#945;&#964;&#959;&#956;&#94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\Desktop\&#948;&#953;&#945;&#964;&#959;&#956;&#94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ssilis\Desktop\&#948;&#953;&#945;&#964;&#959;&#956;&#942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/>
              <a:t>ΔΙΑΓΡΑΜΜΑ ΤΑΧΥΤΗΤΑΣ-ΧΡΟΝΟΥ</a:t>
            </a:r>
            <a:endParaRPr lang="en-US"/>
          </a:p>
        </c:rich>
      </c:tx>
      <c:layout>
        <c:manualLayout>
          <c:xMode val="edge"/>
          <c:yMode val="edge"/>
          <c:x val="0.27124118179199774"/>
          <c:y val="2.8181245167993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44748424994015"/>
          <c:y val="5.347904448154113E-2"/>
          <c:w val="0.782330045049069"/>
          <c:h val="0.8214977822095381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diamond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Sheet1!$A$1:$A$6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xVal>
          <c:yVal>
            <c:numRef>
              <c:f>Sheet1!$B$1:$B$6</c:f>
              <c:numCache>
                <c:formatCode>General</c:formatCode>
                <c:ptCount val="6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024-49B4-81C3-E96215D1C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97615"/>
        <c:axId val="954502895"/>
      </c:scatterChart>
      <c:valAx>
        <c:axId val="954497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t(sec)</a:t>
                </a:r>
              </a:p>
            </c:rich>
          </c:tx>
          <c:layout>
            <c:manualLayout>
              <c:xMode val="edge"/>
              <c:yMode val="edge"/>
              <c:x val="0.83978609126718506"/>
              <c:y val="0.917475735326705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02895"/>
        <c:crosses val="autoZero"/>
        <c:crossBetween val="midCat"/>
      </c:valAx>
      <c:valAx>
        <c:axId val="954502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u(m/sec)</a:t>
                </a:r>
              </a:p>
            </c:rich>
          </c:tx>
          <c:layout>
            <c:manualLayout>
              <c:xMode val="edge"/>
              <c:yMode val="edge"/>
              <c:x val="2.9329187406442823E-2"/>
              <c:y val="2.912277850822118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97615"/>
        <c:crossesAt val="0"/>
        <c:crossBetween val="midCat"/>
        <c:majorUnit val="4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u="sng" dirty="0">
                <a:solidFill>
                  <a:schemeClr val="tx1"/>
                </a:solidFill>
              </a:rPr>
              <a:t>ΔΙΑΓΡΑΜΜΑ</a:t>
            </a:r>
            <a:r>
              <a:rPr lang="el-GR" sz="1600" b="1" u="sng" baseline="0" dirty="0">
                <a:solidFill>
                  <a:schemeClr val="tx1"/>
                </a:solidFill>
              </a:rPr>
              <a:t> ΘΕΣΗΣ-ΧΡΟΝΟΥ</a:t>
            </a:r>
            <a:endParaRPr lang="en-US" sz="16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0474570674216909"/>
          <c:y val="2.76587485083013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29822796576095E-2"/>
          <c:y val="8.347575876617909E-2"/>
          <c:w val="0.89639768417093835"/>
          <c:h val="0.7920464227291974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 cmpd="sng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Sheet1!$A$1:$A$8</c:f>
              <c:numCache>
                <c:formatCode>General</c:formatCode>
                <c:ptCount val="8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4E-4F15-A6F3-350F98FDB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97615"/>
        <c:axId val="954502895"/>
      </c:scatterChart>
      <c:valAx>
        <c:axId val="954497615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t(sec)</a:t>
                </a:r>
              </a:p>
            </c:rich>
          </c:tx>
          <c:layout>
            <c:manualLayout>
              <c:xMode val="edge"/>
              <c:yMode val="edge"/>
              <c:x val="0.88990104065542797"/>
              <c:y val="0.93514653084111643"/>
            </c:manualLayout>
          </c:layout>
          <c:overlay val="0"/>
          <c:spPr>
            <a:noFill/>
            <a:ln w="12700"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alpha val="99000"/>
              </a:schemeClr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02895"/>
        <c:crosses val="autoZero"/>
        <c:crossBetween val="midCat"/>
      </c:valAx>
      <c:valAx>
        <c:axId val="9545028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y(m)</a:t>
                </a:r>
              </a:p>
            </c:rich>
          </c:tx>
          <c:layout>
            <c:manualLayout>
              <c:xMode val="edge"/>
              <c:yMode val="edge"/>
              <c:x val="0.24799038995149111"/>
              <c:y val="2.3232467525841811E-2"/>
            </c:manualLayout>
          </c:layout>
          <c:overlay val="0"/>
          <c:spPr>
            <a:noFill/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1750" cap="flat" cmpd="sng" algn="ctr">
            <a:solidFill>
              <a:schemeClr val="tx1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97615"/>
        <c:crosses val="autoZero"/>
        <c:crossBetween val="midCat"/>
        <c:maj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 u="sng" dirty="0">
                <a:solidFill>
                  <a:schemeClr val="tx1"/>
                </a:solidFill>
              </a:rPr>
              <a:t>ΔΙΑΓΡΑΜΜΑ</a:t>
            </a:r>
            <a:r>
              <a:rPr lang="el-GR" sz="1600" b="1" u="sng" baseline="0" dirty="0">
                <a:solidFill>
                  <a:schemeClr val="tx1"/>
                </a:solidFill>
              </a:rPr>
              <a:t> ΘΕΣΗΣ-ΧΡΟΝΟΥ</a:t>
            </a:r>
            <a:endParaRPr lang="en-US" sz="1600" b="1" u="sng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1.4168719097794482E-2"/>
          <c:y val="2.51959673465828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773809229920428E-2"/>
          <c:y val="5.1389581691188964E-2"/>
          <c:w val="0.9346234512517545"/>
          <c:h val="0.80088182407208575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25400" cap="rnd" cmpd="sng">
                <a:solidFill>
                  <a:schemeClr val="accent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Sheet1!$A$1:$A$8</c:f>
              <c:numCache>
                <c:formatCode>General</c:formatCode>
                <c:ptCount val="8"/>
                <c:pt idx="0">
                  <c:v>-2</c:v>
                </c:pt>
                <c:pt idx="1">
                  <c:v>-1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</c:numCache>
            </c:numRef>
          </c:xVal>
          <c:yVal>
            <c:numRef>
              <c:f>Sheet1!$B$1:$B$8</c:f>
              <c:numCache>
                <c:formatCode>General</c:formatCode>
                <c:ptCount val="8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24</c:v>
                </c:pt>
                <c:pt idx="6">
                  <c:v>28</c:v>
                </c:pt>
                <c:pt idx="7">
                  <c:v>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81-42F3-BED3-A68D06805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4497615"/>
        <c:axId val="954502895"/>
      </c:scatterChart>
      <c:valAx>
        <c:axId val="954497615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t(sec)</a:t>
                </a:r>
              </a:p>
            </c:rich>
          </c:tx>
          <c:layout>
            <c:manualLayout>
              <c:xMode val="edge"/>
              <c:yMode val="edge"/>
              <c:x val="0.87248328064881309"/>
              <c:y val="0.89421007435420974"/>
            </c:manualLayout>
          </c:layout>
          <c:overlay val="0"/>
          <c:spPr>
            <a:noFill/>
            <a:ln w="12700">
              <a:solidFill>
                <a:schemeClr val="tx1"/>
              </a:solidFill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1">
                <a:alpha val="99000"/>
              </a:schemeClr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502895"/>
        <c:crosses val="autoZero"/>
        <c:crossBetween val="midCat"/>
      </c:valAx>
      <c:valAx>
        <c:axId val="95450289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y(m)</a:t>
                </a:r>
              </a:p>
            </c:rich>
          </c:tx>
          <c:layout>
            <c:manualLayout>
              <c:xMode val="edge"/>
              <c:yMode val="edge"/>
              <c:x val="0.54650806366542481"/>
              <c:y val="2.3133927182016668E-2"/>
            </c:manualLayout>
          </c:layout>
          <c:overlay val="0"/>
          <c:spPr>
            <a:noFill/>
            <a:ln w="12700">
              <a:solidFill>
                <a:schemeClr val="tx1">
                  <a:alpha val="99000"/>
                </a:schemeClr>
              </a:solidFill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31750" cap="flat" cmpd="sng" algn="ctr">
            <a:solidFill>
              <a:schemeClr val="tx1"/>
            </a:solidFill>
            <a:round/>
            <a:tailEnd type="arrow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4497615"/>
        <c:crossesAt val="3"/>
        <c:crossBetween val="midCat"/>
        <c:majorUnit val="4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25400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66C77-9DD4-47F6-A26D-62B3C019F6F5}" type="doc">
      <dgm:prSet loTypeId="urn:microsoft.com/office/officeart/2005/8/layout/hierarchy2" loCatId="hierarchy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D467627-1C66-40BB-AFDF-01DA96F852CB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2400" b="1" dirty="0">
              <a:solidFill>
                <a:schemeClr val="tx1"/>
              </a:solidFill>
              <a:latin typeface="Carlito"/>
            </a:rPr>
            <a:t>ΣΦΑΛΜΑΤΑ</a:t>
          </a:r>
          <a:endParaRPr lang="en-US" sz="2400" b="1" dirty="0">
            <a:solidFill>
              <a:schemeClr val="tx1"/>
            </a:solidFill>
            <a:latin typeface="Carlito"/>
          </a:endParaRPr>
        </a:p>
      </dgm:t>
    </dgm:pt>
    <dgm:pt modelId="{471D6E4B-B6BE-45B7-8293-E52ABF10086A}" type="parTrans" cxnId="{7D34429C-3A2F-4780-9119-4FF5300BE7F8}">
      <dgm:prSet/>
      <dgm:spPr/>
      <dgm:t>
        <a:bodyPr/>
        <a:lstStyle/>
        <a:p>
          <a:endParaRPr lang="en-US"/>
        </a:p>
      </dgm:t>
    </dgm:pt>
    <dgm:pt modelId="{8A312B3E-AE19-466D-967B-BD462331BF03}" type="sibTrans" cxnId="{7D34429C-3A2F-4780-9119-4FF5300BE7F8}">
      <dgm:prSet/>
      <dgm:spPr/>
      <dgm:t>
        <a:bodyPr/>
        <a:lstStyle/>
        <a:p>
          <a:endParaRPr lang="en-US"/>
        </a:p>
      </dgm:t>
    </dgm:pt>
    <dgm:pt modelId="{4592422A-8DB3-4162-91C2-F61122CA60F4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Carlito"/>
            </a:rPr>
            <a:t>ΣΥΣΤΗΜΑΤΙΚΑ</a:t>
          </a:r>
          <a:endParaRPr lang="en-US" sz="1800" b="1" dirty="0">
            <a:solidFill>
              <a:schemeClr val="tx1"/>
            </a:solidFill>
            <a:latin typeface="Carlito"/>
          </a:endParaRPr>
        </a:p>
        <a:p>
          <a:r>
            <a:rPr lang="el-GR" sz="1800" b="1" dirty="0">
              <a:solidFill>
                <a:schemeClr val="tx1"/>
              </a:solidFill>
              <a:latin typeface="Carlito"/>
            </a:rPr>
            <a:t>Επιδρούν στην μέτρηση κατά την ίδια φορά</a:t>
          </a:r>
          <a:endParaRPr lang="en-US" sz="1800" b="1" dirty="0">
            <a:solidFill>
              <a:schemeClr val="tx1"/>
            </a:solidFill>
            <a:latin typeface="Carlito"/>
          </a:endParaRPr>
        </a:p>
      </dgm:t>
    </dgm:pt>
    <dgm:pt modelId="{78E4B5BB-55CC-4A0C-9E59-F8CC2786C698}" type="parTrans" cxnId="{14F17E02-E98A-4D29-8C96-9BF6D9A4C8AD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8B7E35ED-B087-4438-ABCA-AF78180850B5}" type="sibTrans" cxnId="{14F17E02-E98A-4D29-8C96-9BF6D9A4C8AD}">
      <dgm:prSet/>
      <dgm:spPr/>
      <dgm:t>
        <a:bodyPr/>
        <a:lstStyle/>
        <a:p>
          <a:endParaRPr lang="en-US"/>
        </a:p>
      </dgm:t>
    </dgm:pt>
    <dgm:pt modelId="{CA38701D-0274-401C-B3CD-21DB2F7A00BF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rlito"/>
            </a:rPr>
            <a:t>ΟΡΓΑΝΟΛΟΓΙΚΑ</a:t>
          </a:r>
          <a:endParaRPr lang="en-US" sz="1600" b="1" dirty="0">
            <a:solidFill>
              <a:schemeClr val="tx1"/>
            </a:solidFill>
            <a:latin typeface="Carlito"/>
          </a:endParaRPr>
        </a:p>
      </dgm:t>
    </dgm:pt>
    <dgm:pt modelId="{BBEF0A56-76D1-44C8-A633-B5B81E9EB3D3}" type="parTrans" cxnId="{A1B088DC-30C4-4EB9-90F3-EF925622EADA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0E9D6CD7-90D9-4F2F-97FC-7E775E18CFB5}" type="sibTrans" cxnId="{A1B088DC-30C4-4EB9-90F3-EF925622EADA}">
      <dgm:prSet/>
      <dgm:spPr/>
      <dgm:t>
        <a:bodyPr/>
        <a:lstStyle/>
        <a:p>
          <a:endParaRPr lang="en-US"/>
        </a:p>
      </dgm:t>
    </dgm:pt>
    <dgm:pt modelId="{C5B0B15C-093D-4C38-9EC7-7CB3766A1CB2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rlito"/>
            </a:rPr>
            <a:t>ΜΕΘΟΔΟΛΟΓΙΚΑ</a:t>
          </a:r>
          <a:endParaRPr lang="en-US" sz="1600" b="1" dirty="0">
            <a:solidFill>
              <a:schemeClr val="tx1"/>
            </a:solidFill>
            <a:latin typeface="Carlito"/>
          </a:endParaRPr>
        </a:p>
      </dgm:t>
    </dgm:pt>
    <dgm:pt modelId="{BA8FFEF4-234E-46BD-A018-261C4C41DEC5}" type="parTrans" cxnId="{582944B2-5E58-48A2-A15D-6821C6123BB1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34921C50-B6D6-4B2F-9FA7-2EF66C6B2DDB}" type="sibTrans" cxnId="{582944B2-5E58-48A2-A15D-6821C6123BB1}">
      <dgm:prSet/>
      <dgm:spPr/>
      <dgm:t>
        <a:bodyPr/>
        <a:lstStyle/>
        <a:p>
          <a:endParaRPr lang="en-US"/>
        </a:p>
      </dgm:t>
    </dgm:pt>
    <dgm:pt modelId="{973315E9-BD9D-491E-BB89-701DDD15EB9C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800" b="1" dirty="0">
              <a:solidFill>
                <a:schemeClr val="tx1"/>
              </a:solidFill>
              <a:latin typeface="Carlito"/>
            </a:rPr>
            <a:t>ΤΥΧΑΙΑ</a:t>
          </a:r>
        </a:p>
        <a:p>
          <a:r>
            <a:rPr lang="el-GR" sz="1800" b="1" dirty="0">
              <a:solidFill>
                <a:schemeClr val="tx1"/>
              </a:solidFill>
              <a:latin typeface="Carlito"/>
            </a:rPr>
            <a:t> Επιδρούν στην μέτρηση κατά τυχαία φορά</a:t>
          </a:r>
          <a:endParaRPr lang="en-US" sz="1800" b="1" dirty="0">
            <a:solidFill>
              <a:schemeClr val="tx1"/>
            </a:solidFill>
            <a:latin typeface="Carlito"/>
          </a:endParaRPr>
        </a:p>
      </dgm:t>
    </dgm:pt>
    <dgm:pt modelId="{B2913108-E7CA-44D6-95F8-E24647E5ED9A}" type="parTrans" cxnId="{054BC39E-9F92-4F7B-8D4C-7937AA320525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A17011EC-587E-4848-BA36-6A35C51ECE1A}" type="sibTrans" cxnId="{054BC39E-9F92-4F7B-8D4C-7937AA320525}">
      <dgm:prSet/>
      <dgm:spPr/>
      <dgm:t>
        <a:bodyPr/>
        <a:lstStyle/>
        <a:p>
          <a:endParaRPr lang="en-US"/>
        </a:p>
      </dgm:t>
    </dgm:pt>
    <dgm:pt modelId="{182724EA-CA4D-4042-9D9B-C8834E2D5C8E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sz="1600" b="1" dirty="0">
              <a:solidFill>
                <a:schemeClr val="tx1"/>
              </a:solidFill>
              <a:latin typeface="Carlito"/>
            </a:rPr>
            <a:t>ΠΡΟΣΩΠΙΚΑ</a:t>
          </a:r>
          <a:endParaRPr lang="en-US" sz="1600" b="1" dirty="0">
            <a:solidFill>
              <a:schemeClr val="tx1"/>
            </a:solidFill>
            <a:latin typeface="Carlito"/>
          </a:endParaRPr>
        </a:p>
      </dgm:t>
    </dgm:pt>
    <dgm:pt modelId="{EFD2C272-0CF1-408E-AC8C-0E4AC65E9A7B}" type="parTrans" cxnId="{39C47CED-F08C-46A7-9720-3177AE130ADF}">
      <dgm:prSet custT="1"/>
      <dgm:spPr/>
      <dgm:t>
        <a:bodyPr/>
        <a:lstStyle/>
        <a:p>
          <a:endParaRPr lang="en-US" sz="1600">
            <a:solidFill>
              <a:schemeClr val="bg1"/>
            </a:solidFill>
            <a:latin typeface="Carlito"/>
          </a:endParaRPr>
        </a:p>
      </dgm:t>
    </dgm:pt>
    <dgm:pt modelId="{70B5C74F-DB7F-4EF1-8DEC-B2DF8AAA2D66}" type="sibTrans" cxnId="{39C47CED-F08C-46A7-9720-3177AE130ADF}">
      <dgm:prSet/>
      <dgm:spPr/>
      <dgm:t>
        <a:bodyPr/>
        <a:lstStyle/>
        <a:p>
          <a:endParaRPr lang="en-US"/>
        </a:p>
      </dgm:t>
    </dgm:pt>
    <dgm:pt modelId="{875371C8-6362-4C5E-B7AF-59625A479F84}" type="pres">
      <dgm:prSet presAssocID="{BF366C77-9DD4-47F6-A26D-62B3C019F6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6315C07-0D52-466D-843C-B8202DAF47EC}" type="pres">
      <dgm:prSet presAssocID="{0D467627-1C66-40BB-AFDF-01DA96F852CB}" presName="root1" presStyleCnt="0"/>
      <dgm:spPr/>
    </dgm:pt>
    <dgm:pt modelId="{D67BB239-AF80-45E2-B0CE-A5A4F250ABFB}" type="pres">
      <dgm:prSet presAssocID="{0D467627-1C66-40BB-AFDF-01DA96F852CB}" presName="LevelOneTextNode" presStyleLbl="node0" presStyleIdx="0" presStyleCnt="1" custLinFactNeighborX="-2081" custLinFactNeighborY="-39118">
        <dgm:presLayoutVars>
          <dgm:chPref val="3"/>
        </dgm:presLayoutVars>
      </dgm:prSet>
      <dgm:spPr/>
    </dgm:pt>
    <dgm:pt modelId="{4900A00D-2D7F-4F05-9A9D-00D55EB9C726}" type="pres">
      <dgm:prSet presAssocID="{0D467627-1C66-40BB-AFDF-01DA96F852CB}" presName="level2hierChild" presStyleCnt="0"/>
      <dgm:spPr/>
    </dgm:pt>
    <dgm:pt modelId="{0791D8F0-8C8D-4BD5-961B-6AF51C5C1C6A}" type="pres">
      <dgm:prSet presAssocID="{78E4B5BB-55CC-4A0C-9E59-F8CC2786C698}" presName="conn2-1" presStyleLbl="parChTrans1D2" presStyleIdx="0" presStyleCnt="2"/>
      <dgm:spPr/>
    </dgm:pt>
    <dgm:pt modelId="{6FB856AD-1CBE-425D-8430-316D8DB7AB83}" type="pres">
      <dgm:prSet presAssocID="{78E4B5BB-55CC-4A0C-9E59-F8CC2786C698}" presName="connTx" presStyleLbl="parChTrans1D2" presStyleIdx="0" presStyleCnt="2"/>
      <dgm:spPr/>
    </dgm:pt>
    <dgm:pt modelId="{B5F288AB-0C56-479B-AB9A-9BDC6E367F01}" type="pres">
      <dgm:prSet presAssocID="{4592422A-8DB3-4162-91C2-F61122CA60F4}" presName="root2" presStyleCnt="0"/>
      <dgm:spPr/>
    </dgm:pt>
    <dgm:pt modelId="{5FD24874-5DD4-4BA7-AF6C-287AB7EA5203}" type="pres">
      <dgm:prSet presAssocID="{4592422A-8DB3-4162-91C2-F61122CA60F4}" presName="LevelTwoTextNode" presStyleLbl="node2" presStyleIdx="0" presStyleCnt="2" custLinFactNeighborX="197" custLinFactNeighborY="-91611">
        <dgm:presLayoutVars>
          <dgm:chPref val="3"/>
        </dgm:presLayoutVars>
      </dgm:prSet>
      <dgm:spPr/>
    </dgm:pt>
    <dgm:pt modelId="{C7636862-5891-4BA7-AAB7-065E42C5BD73}" type="pres">
      <dgm:prSet presAssocID="{4592422A-8DB3-4162-91C2-F61122CA60F4}" presName="level3hierChild" presStyleCnt="0"/>
      <dgm:spPr/>
    </dgm:pt>
    <dgm:pt modelId="{6D17C84A-F65A-4B9B-A0BB-FBA403F018C9}" type="pres">
      <dgm:prSet presAssocID="{BBEF0A56-76D1-44C8-A633-B5B81E9EB3D3}" presName="conn2-1" presStyleLbl="parChTrans1D3" presStyleIdx="0" presStyleCnt="3"/>
      <dgm:spPr/>
    </dgm:pt>
    <dgm:pt modelId="{26A0691F-1F1B-4C81-98A0-62E921BAC4DC}" type="pres">
      <dgm:prSet presAssocID="{BBEF0A56-76D1-44C8-A633-B5B81E9EB3D3}" presName="connTx" presStyleLbl="parChTrans1D3" presStyleIdx="0" presStyleCnt="3"/>
      <dgm:spPr/>
    </dgm:pt>
    <dgm:pt modelId="{B393B4F1-A9BE-4551-BA3F-F4F17700EC00}" type="pres">
      <dgm:prSet presAssocID="{CA38701D-0274-401C-B3CD-21DB2F7A00BF}" presName="root2" presStyleCnt="0"/>
      <dgm:spPr/>
    </dgm:pt>
    <dgm:pt modelId="{55ACDB9F-8942-42E4-A393-EC6EF4063938}" type="pres">
      <dgm:prSet presAssocID="{CA38701D-0274-401C-B3CD-21DB2F7A00BF}" presName="LevelTwoTextNode" presStyleLbl="node3" presStyleIdx="0" presStyleCnt="3" custScaleX="66860" custScaleY="25949" custLinFactY="-315" custLinFactNeighborX="-1077" custLinFactNeighborY="-100000">
        <dgm:presLayoutVars>
          <dgm:chPref val="3"/>
        </dgm:presLayoutVars>
      </dgm:prSet>
      <dgm:spPr/>
    </dgm:pt>
    <dgm:pt modelId="{8A2027F5-8237-4D73-980F-BC577524266C}" type="pres">
      <dgm:prSet presAssocID="{CA38701D-0274-401C-B3CD-21DB2F7A00BF}" presName="level3hierChild" presStyleCnt="0"/>
      <dgm:spPr/>
    </dgm:pt>
    <dgm:pt modelId="{4BE448CB-957B-43DE-9C8A-3B9A17CCA4D6}" type="pres">
      <dgm:prSet presAssocID="{EFD2C272-0CF1-408E-AC8C-0E4AC65E9A7B}" presName="conn2-1" presStyleLbl="parChTrans1D3" presStyleIdx="1" presStyleCnt="3"/>
      <dgm:spPr/>
    </dgm:pt>
    <dgm:pt modelId="{3C1334DE-BDAC-48A6-9CC6-2F4D97AE67C6}" type="pres">
      <dgm:prSet presAssocID="{EFD2C272-0CF1-408E-AC8C-0E4AC65E9A7B}" presName="connTx" presStyleLbl="parChTrans1D3" presStyleIdx="1" presStyleCnt="3"/>
      <dgm:spPr/>
    </dgm:pt>
    <dgm:pt modelId="{EC3D4749-C237-442A-9C51-5E3C0C5DD798}" type="pres">
      <dgm:prSet presAssocID="{182724EA-CA4D-4042-9D9B-C8834E2D5C8E}" presName="root2" presStyleCnt="0"/>
      <dgm:spPr/>
    </dgm:pt>
    <dgm:pt modelId="{8A351FAD-9887-4AC6-A9E4-CDB3581B07EB}" type="pres">
      <dgm:prSet presAssocID="{182724EA-CA4D-4042-9D9B-C8834E2D5C8E}" presName="LevelTwoTextNode" presStyleLbl="node3" presStyleIdx="1" presStyleCnt="3" custScaleX="68493" custScaleY="24852" custLinFactNeighborX="-2656" custLinFactNeighborY="-96010">
        <dgm:presLayoutVars>
          <dgm:chPref val="3"/>
        </dgm:presLayoutVars>
      </dgm:prSet>
      <dgm:spPr/>
    </dgm:pt>
    <dgm:pt modelId="{45724020-4766-44E0-B5F2-6C27107C59D0}" type="pres">
      <dgm:prSet presAssocID="{182724EA-CA4D-4042-9D9B-C8834E2D5C8E}" presName="level3hierChild" presStyleCnt="0"/>
      <dgm:spPr/>
    </dgm:pt>
    <dgm:pt modelId="{45F1FBD2-79AF-46E6-B0B2-BD704D1605EE}" type="pres">
      <dgm:prSet presAssocID="{BA8FFEF4-234E-46BD-A018-261C4C41DEC5}" presName="conn2-1" presStyleLbl="parChTrans1D3" presStyleIdx="2" presStyleCnt="3"/>
      <dgm:spPr/>
    </dgm:pt>
    <dgm:pt modelId="{F8BDE283-4DAF-41EF-AC4B-41ADD6AE1686}" type="pres">
      <dgm:prSet presAssocID="{BA8FFEF4-234E-46BD-A018-261C4C41DEC5}" presName="connTx" presStyleLbl="parChTrans1D3" presStyleIdx="2" presStyleCnt="3"/>
      <dgm:spPr/>
    </dgm:pt>
    <dgm:pt modelId="{6867EE36-3C2E-41A0-A5E0-B8FB82A70955}" type="pres">
      <dgm:prSet presAssocID="{C5B0B15C-093D-4C38-9EC7-7CB3766A1CB2}" presName="root2" presStyleCnt="0"/>
      <dgm:spPr/>
    </dgm:pt>
    <dgm:pt modelId="{1EA91F65-B43E-4308-9B75-830D93B6973D}" type="pres">
      <dgm:prSet presAssocID="{C5B0B15C-093D-4C38-9EC7-7CB3766A1CB2}" presName="LevelTwoTextNode" presStyleLbl="node3" presStyleIdx="2" presStyleCnt="3" custScaleX="67599" custScaleY="25721" custLinFactNeighborX="-1309" custLinFactNeighborY="-92254">
        <dgm:presLayoutVars>
          <dgm:chPref val="3"/>
        </dgm:presLayoutVars>
      </dgm:prSet>
      <dgm:spPr/>
    </dgm:pt>
    <dgm:pt modelId="{3AF88047-E0CC-4B7A-B9EB-78B5E67343F3}" type="pres">
      <dgm:prSet presAssocID="{C5B0B15C-093D-4C38-9EC7-7CB3766A1CB2}" presName="level3hierChild" presStyleCnt="0"/>
      <dgm:spPr/>
    </dgm:pt>
    <dgm:pt modelId="{FD89F90E-8FF4-4918-A092-9EA9E75CFCD9}" type="pres">
      <dgm:prSet presAssocID="{B2913108-E7CA-44D6-95F8-E24647E5ED9A}" presName="conn2-1" presStyleLbl="parChTrans1D2" presStyleIdx="1" presStyleCnt="2"/>
      <dgm:spPr/>
    </dgm:pt>
    <dgm:pt modelId="{237538AA-D704-410F-A427-4C709FDD286D}" type="pres">
      <dgm:prSet presAssocID="{B2913108-E7CA-44D6-95F8-E24647E5ED9A}" presName="connTx" presStyleLbl="parChTrans1D2" presStyleIdx="1" presStyleCnt="2"/>
      <dgm:spPr/>
    </dgm:pt>
    <dgm:pt modelId="{A4E233A4-B8AD-48AB-9BF0-3851B8F68F06}" type="pres">
      <dgm:prSet presAssocID="{973315E9-BD9D-491E-BB89-701DDD15EB9C}" presName="root2" presStyleCnt="0"/>
      <dgm:spPr/>
    </dgm:pt>
    <dgm:pt modelId="{7825A59B-0EC5-46D9-91FE-404A6D73CA7F}" type="pres">
      <dgm:prSet presAssocID="{973315E9-BD9D-491E-BB89-701DDD15EB9C}" presName="LevelTwoTextNode" presStyleLbl="node2" presStyleIdx="1" presStyleCnt="2" custLinFactNeighborX="4798" custLinFactNeighborY="15402">
        <dgm:presLayoutVars>
          <dgm:chPref val="3"/>
        </dgm:presLayoutVars>
      </dgm:prSet>
      <dgm:spPr/>
    </dgm:pt>
    <dgm:pt modelId="{3F555708-7724-4441-874B-F5D88F11E3F4}" type="pres">
      <dgm:prSet presAssocID="{973315E9-BD9D-491E-BB89-701DDD15EB9C}" presName="level3hierChild" presStyleCnt="0"/>
      <dgm:spPr/>
    </dgm:pt>
  </dgm:ptLst>
  <dgm:cxnLst>
    <dgm:cxn modelId="{14F17E02-E98A-4D29-8C96-9BF6D9A4C8AD}" srcId="{0D467627-1C66-40BB-AFDF-01DA96F852CB}" destId="{4592422A-8DB3-4162-91C2-F61122CA60F4}" srcOrd="0" destOrd="0" parTransId="{78E4B5BB-55CC-4A0C-9E59-F8CC2786C698}" sibTransId="{8B7E35ED-B087-4438-ABCA-AF78180850B5}"/>
    <dgm:cxn modelId="{EDFF0E07-E9B1-4CD9-A93B-D0D58D87FD22}" type="presOf" srcId="{BF366C77-9DD4-47F6-A26D-62B3C019F6F5}" destId="{875371C8-6362-4C5E-B7AF-59625A479F84}" srcOrd="0" destOrd="0" presId="urn:microsoft.com/office/officeart/2005/8/layout/hierarchy2"/>
    <dgm:cxn modelId="{6A064F14-54D6-40F7-B3EF-320695E750FE}" type="presOf" srcId="{78E4B5BB-55CC-4A0C-9E59-F8CC2786C698}" destId="{0791D8F0-8C8D-4BD5-961B-6AF51C5C1C6A}" srcOrd="0" destOrd="0" presId="urn:microsoft.com/office/officeart/2005/8/layout/hierarchy2"/>
    <dgm:cxn modelId="{B57C7714-5033-41F3-8F18-9999B4F1E2AE}" type="presOf" srcId="{BA8FFEF4-234E-46BD-A018-261C4C41DEC5}" destId="{F8BDE283-4DAF-41EF-AC4B-41ADD6AE1686}" srcOrd="1" destOrd="0" presId="urn:microsoft.com/office/officeart/2005/8/layout/hierarchy2"/>
    <dgm:cxn modelId="{59478223-EFD3-4168-B061-935C2233D6B6}" type="presOf" srcId="{BBEF0A56-76D1-44C8-A633-B5B81E9EB3D3}" destId="{6D17C84A-F65A-4B9B-A0BB-FBA403F018C9}" srcOrd="0" destOrd="0" presId="urn:microsoft.com/office/officeart/2005/8/layout/hierarchy2"/>
    <dgm:cxn modelId="{192DE925-D807-4833-ABE7-135D9DCF92F2}" type="presOf" srcId="{0D467627-1C66-40BB-AFDF-01DA96F852CB}" destId="{D67BB239-AF80-45E2-B0CE-A5A4F250ABFB}" srcOrd="0" destOrd="0" presId="urn:microsoft.com/office/officeart/2005/8/layout/hierarchy2"/>
    <dgm:cxn modelId="{644D082B-2ED1-4C80-A225-46C24D1AAFC7}" type="presOf" srcId="{973315E9-BD9D-491E-BB89-701DDD15EB9C}" destId="{7825A59B-0EC5-46D9-91FE-404A6D73CA7F}" srcOrd="0" destOrd="0" presId="urn:microsoft.com/office/officeart/2005/8/layout/hierarchy2"/>
    <dgm:cxn modelId="{C84FF84C-CAB8-4F54-AC53-C693829E32F7}" type="presOf" srcId="{CA38701D-0274-401C-B3CD-21DB2F7A00BF}" destId="{55ACDB9F-8942-42E4-A393-EC6EF4063938}" srcOrd="0" destOrd="0" presId="urn:microsoft.com/office/officeart/2005/8/layout/hierarchy2"/>
    <dgm:cxn modelId="{0FBEB074-1D40-4EF7-8A17-ACC146DA0D82}" type="presOf" srcId="{4592422A-8DB3-4162-91C2-F61122CA60F4}" destId="{5FD24874-5DD4-4BA7-AF6C-287AB7EA5203}" srcOrd="0" destOrd="0" presId="urn:microsoft.com/office/officeart/2005/8/layout/hierarchy2"/>
    <dgm:cxn modelId="{DF3C9D76-0E74-4330-AED1-6A14FCDCD4A7}" type="presOf" srcId="{B2913108-E7CA-44D6-95F8-E24647E5ED9A}" destId="{237538AA-D704-410F-A427-4C709FDD286D}" srcOrd="1" destOrd="0" presId="urn:microsoft.com/office/officeart/2005/8/layout/hierarchy2"/>
    <dgm:cxn modelId="{90B13887-B43B-4F91-AB00-9C7D333A8FBF}" type="presOf" srcId="{BA8FFEF4-234E-46BD-A018-261C4C41DEC5}" destId="{45F1FBD2-79AF-46E6-B0B2-BD704D1605EE}" srcOrd="0" destOrd="0" presId="urn:microsoft.com/office/officeart/2005/8/layout/hierarchy2"/>
    <dgm:cxn modelId="{AE027A8C-B8AF-4DDF-87EB-167B4867776D}" type="presOf" srcId="{C5B0B15C-093D-4C38-9EC7-7CB3766A1CB2}" destId="{1EA91F65-B43E-4308-9B75-830D93B6973D}" srcOrd="0" destOrd="0" presId="urn:microsoft.com/office/officeart/2005/8/layout/hierarchy2"/>
    <dgm:cxn modelId="{7D34429C-3A2F-4780-9119-4FF5300BE7F8}" srcId="{BF366C77-9DD4-47F6-A26D-62B3C019F6F5}" destId="{0D467627-1C66-40BB-AFDF-01DA96F852CB}" srcOrd="0" destOrd="0" parTransId="{471D6E4B-B6BE-45B7-8293-E52ABF10086A}" sibTransId="{8A312B3E-AE19-466D-967B-BD462331BF03}"/>
    <dgm:cxn modelId="{054BC39E-9F92-4F7B-8D4C-7937AA320525}" srcId="{0D467627-1C66-40BB-AFDF-01DA96F852CB}" destId="{973315E9-BD9D-491E-BB89-701DDD15EB9C}" srcOrd="1" destOrd="0" parTransId="{B2913108-E7CA-44D6-95F8-E24647E5ED9A}" sibTransId="{A17011EC-587E-4848-BA36-6A35C51ECE1A}"/>
    <dgm:cxn modelId="{ABE56EAB-D431-410A-9AD6-F6C0A9F3F015}" type="presOf" srcId="{B2913108-E7CA-44D6-95F8-E24647E5ED9A}" destId="{FD89F90E-8FF4-4918-A092-9EA9E75CFCD9}" srcOrd="0" destOrd="0" presId="urn:microsoft.com/office/officeart/2005/8/layout/hierarchy2"/>
    <dgm:cxn modelId="{582944B2-5E58-48A2-A15D-6821C6123BB1}" srcId="{4592422A-8DB3-4162-91C2-F61122CA60F4}" destId="{C5B0B15C-093D-4C38-9EC7-7CB3766A1CB2}" srcOrd="2" destOrd="0" parTransId="{BA8FFEF4-234E-46BD-A018-261C4C41DEC5}" sibTransId="{34921C50-B6D6-4B2F-9FA7-2EF66C6B2DDB}"/>
    <dgm:cxn modelId="{48A1BFBF-8B81-4E16-98BD-42075E425228}" type="presOf" srcId="{78E4B5BB-55CC-4A0C-9E59-F8CC2786C698}" destId="{6FB856AD-1CBE-425D-8430-316D8DB7AB83}" srcOrd="1" destOrd="0" presId="urn:microsoft.com/office/officeart/2005/8/layout/hierarchy2"/>
    <dgm:cxn modelId="{24685AC6-3779-46DE-8F37-6B49E89A40F3}" type="presOf" srcId="{BBEF0A56-76D1-44C8-A633-B5B81E9EB3D3}" destId="{26A0691F-1F1B-4C81-98A0-62E921BAC4DC}" srcOrd="1" destOrd="0" presId="urn:microsoft.com/office/officeart/2005/8/layout/hierarchy2"/>
    <dgm:cxn modelId="{599150C7-E589-4CD6-8B9A-1B2593D795DE}" type="presOf" srcId="{EFD2C272-0CF1-408E-AC8C-0E4AC65E9A7B}" destId="{4BE448CB-957B-43DE-9C8A-3B9A17CCA4D6}" srcOrd="0" destOrd="0" presId="urn:microsoft.com/office/officeart/2005/8/layout/hierarchy2"/>
    <dgm:cxn modelId="{A1B088DC-30C4-4EB9-90F3-EF925622EADA}" srcId="{4592422A-8DB3-4162-91C2-F61122CA60F4}" destId="{CA38701D-0274-401C-B3CD-21DB2F7A00BF}" srcOrd="0" destOrd="0" parTransId="{BBEF0A56-76D1-44C8-A633-B5B81E9EB3D3}" sibTransId="{0E9D6CD7-90D9-4F2F-97FC-7E775E18CFB5}"/>
    <dgm:cxn modelId="{B9C45EE0-270A-4274-AC58-61846C8DF1DA}" type="presOf" srcId="{EFD2C272-0CF1-408E-AC8C-0E4AC65E9A7B}" destId="{3C1334DE-BDAC-48A6-9CC6-2F4D97AE67C6}" srcOrd="1" destOrd="0" presId="urn:microsoft.com/office/officeart/2005/8/layout/hierarchy2"/>
    <dgm:cxn modelId="{39C47CED-F08C-46A7-9720-3177AE130ADF}" srcId="{4592422A-8DB3-4162-91C2-F61122CA60F4}" destId="{182724EA-CA4D-4042-9D9B-C8834E2D5C8E}" srcOrd="1" destOrd="0" parTransId="{EFD2C272-0CF1-408E-AC8C-0E4AC65E9A7B}" sibTransId="{70B5C74F-DB7F-4EF1-8DEC-B2DF8AAA2D66}"/>
    <dgm:cxn modelId="{AFD72AF4-DE5E-4E2B-81E2-A7EF90F13CCE}" type="presOf" srcId="{182724EA-CA4D-4042-9D9B-C8834E2D5C8E}" destId="{8A351FAD-9887-4AC6-A9E4-CDB3581B07EB}" srcOrd="0" destOrd="0" presId="urn:microsoft.com/office/officeart/2005/8/layout/hierarchy2"/>
    <dgm:cxn modelId="{23EA28CA-A5F5-4690-98F7-485F05B8E44A}" type="presParOf" srcId="{875371C8-6362-4C5E-B7AF-59625A479F84}" destId="{E6315C07-0D52-466D-843C-B8202DAF47EC}" srcOrd="0" destOrd="0" presId="urn:microsoft.com/office/officeart/2005/8/layout/hierarchy2"/>
    <dgm:cxn modelId="{5EBB8C5C-A809-4B4D-B767-35E28BD505FC}" type="presParOf" srcId="{E6315C07-0D52-466D-843C-B8202DAF47EC}" destId="{D67BB239-AF80-45E2-B0CE-A5A4F250ABFB}" srcOrd="0" destOrd="0" presId="urn:microsoft.com/office/officeart/2005/8/layout/hierarchy2"/>
    <dgm:cxn modelId="{0F8F8C3D-0F36-4297-A70E-3FDAE4CE065F}" type="presParOf" srcId="{E6315C07-0D52-466D-843C-B8202DAF47EC}" destId="{4900A00D-2D7F-4F05-9A9D-00D55EB9C726}" srcOrd="1" destOrd="0" presId="urn:microsoft.com/office/officeart/2005/8/layout/hierarchy2"/>
    <dgm:cxn modelId="{4CE7F1ED-9536-4B71-B982-528B06A5BDA3}" type="presParOf" srcId="{4900A00D-2D7F-4F05-9A9D-00D55EB9C726}" destId="{0791D8F0-8C8D-4BD5-961B-6AF51C5C1C6A}" srcOrd="0" destOrd="0" presId="urn:microsoft.com/office/officeart/2005/8/layout/hierarchy2"/>
    <dgm:cxn modelId="{F03DD4BE-3E86-4D00-B5C5-44D8780D8031}" type="presParOf" srcId="{0791D8F0-8C8D-4BD5-961B-6AF51C5C1C6A}" destId="{6FB856AD-1CBE-425D-8430-316D8DB7AB83}" srcOrd="0" destOrd="0" presId="urn:microsoft.com/office/officeart/2005/8/layout/hierarchy2"/>
    <dgm:cxn modelId="{7131F29D-8D64-4443-91A4-E490B3954081}" type="presParOf" srcId="{4900A00D-2D7F-4F05-9A9D-00D55EB9C726}" destId="{B5F288AB-0C56-479B-AB9A-9BDC6E367F01}" srcOrd="1" destOrd="0" presId="urn:microsoft.com/office/officeart/2005/8/layout/hierarchy2"/>
    <dgm:cxn modelId="{FEBC2A06-D72B-4AB5-94E3-C7E2BBA6FA91}" type="presParOf" srcId="{B5F288AB-0C56-479B-AB9A-9BDC6E367F01}" destId="{5FD24874-5DD4-4BA7-AF6C-287AB7EA5203}" srcOrd="0" destOrd="0" presId="urn:microsoft.com/office/officeart/2005/8/layout/hierarchy2"/>
    <dgm:cxn modelId="{6EC63AC9-A7D5-4BC6-BDE6-330A9BBCD6F3}" type="presParOf" srcId="{B5F288AB-0C56-479B-AB9A-9BDC6E367F01}" destId="{C7636862-5891-4BA7-AAB7-065E42C5BD73}" srcOrd="1" destOrd="0" presId="urn:microsoft.com/office/officeart/2005/8/layout/hierarchy2"/>
    <dgm:cxn modelId="{DD5BAE79-084E-402B-B577-DEA53D84561D}" type="presParOf" srcId="{C7636862-5891-4BA7-AAB7-065E42C5BD73}" destId="{6D17C84A-F65A-4B9B-A0BB-FBA403F018C9}" srcOrd="0" destOrd="0" presId="urn:microsoft.com/office/officeart/2005/8/layout/hierarchy2"/>
    <dgm:cxn modelId="{03A778C0-09FB-4560-A1AB-170C4BE6C913}" type="presParOf" srcId="{6D17C84A-F65A-4B9B-A0BB-FBA403F018C9}" destId="{26A0691F-1F1B-4C81-98A0-62E921BAC4DC}" srcOrd="0" destOrd="0" presId="urn:microsoft.com/office/officeart/2005/8/layout/hierarchy2"/>
    <dgm:cxn modelId="{6BEDD9A2-1B8F-4C21-8A95-0D7CF9976FB3}" type="presParOf" srcId="{C7636862-5891-4BA7-AAB7-065E42C5BD73}" destId="{B393B4F1-A9BE-4551-BA3F-F4F17700EC00}" srcOrd="1" destOrd="0" presId="urn:microsoft.com/office/officeart/2005/8/layout/hierarchy2"/>
    <dgm:cxn modelId="{4467C45D-B2AF-49AF-BB93-CF944ABAB8E6}" type="presParOf" srcId="{B393B4F1-A9BE-4551-BA3F-F4F17700EC00}" destId="{55ACDB9F-8942-42E4-A393-EC6EF4063938}" srcOrd="0" destOrd="0" presId="urn:microsoft.com/office/officeart/2005/8/layout/hierarchy2"/>
    <dgm:cxn modelId="{9D77BFC3-D7FA-4D08-872A-9686C910BB3D}" type="presParOf" srcId="{B393B4F1-A9BE-4551-BA3F-F4F17700EC00}" destId="{8A2027F5-8237-4D73-980F-BC577524266C}" srcOrd="1" destOrd="0" presId="urn:microsoft.com/office/officeart/2005/8/layout/hierarchy2"/>
    <dgm:cxn modelId="{F77F9287-3B34-4D9A-88E0-0D55362333E2}" type="presParOf" srcId="{C7636862-5891-4BA7-AAB7-065E42C5BD73}" destId="{4BE448CB-957B-43DE-9C8A-3B9A17CCA4D6}" srcOrd="2" destOrd="0" presId="urn:microsoft.com/office/officeart/2005/8/layout/hierarchy2"/>
    <dgm:cxn modelId="{E77BB28E-1982-4FB7-9318-9DF6A3FC1431}" type="presParOf" srcId="{4BE448CB-957B-43DE-9C8A-3B9A17CCA4D6}" destId="{3C1334DE-BDAC-48A6-9CC6-2F4D97AE67C6}" srcOrd="0" destOrd="0" presId="urn:microsoft.com/office/officeart/2005/8/layout/hierarchy2"/>
    <dgm:cxn modelId="{D4CF816A-F46E-435E-8024-28F1E9DCEC5E}" type="presParOf" srcId="{C7636862-5891-4BA7-AAB7-065E42C5BD73}" destId="{EC3D4749-C237-442A-9C51-5E3C0C5DD798}" srcOrd="3" destOrd="0" presId="urn:microsoft.com/office/officeart/2005/8/layout/hierarchy2"/>
    <dgm:cxn modelId="{4CCDBD96-721F-4B5B-BB30-7E70203B1366}" type="presParOf" srcId="{EC3D4749-C237-442A-9C51-5E3C0C5DD798}" destId="{8A351FAD-9887-4AC6-A9E4-CDB3581B07EB}" srcOrd="0" destOrd="0" presId="urn:microsoft.com/office/officeart/2005/8/layout/hierarchy2"/>
    <dgm:cxn modelId="{DACBA36D-34EE-477D-890B-6976FCE06600}" type="presParOf" srcId="{EC3D4749-C237-442A-9C51-5E3C0C5DD798}" destId="{45724020-4766-44E0-B5F2-6C27107C59D0}" srcOrd="1" destOrd="0" presId="urn:microsoft.com/office/officeart/2005/8/layout/hierarchy2"/>
    <dgm:cxn modelId="{47D89AE9-C842-44B3-9D3F-00B31AB73A55}" type="presParOf" srcId="{C7636862-5891-4BA7-AAB7-065E42C5BD73}" destId="{45F1FBD2-79AF-46E6-B0B2-BD704D1605EE}" srcOrd="4" destOrd="0" presId="urn:microsoft.com/office/officeart/2005/8/layout/hierarchy2"/>
    <dgm:cxn modelId="{48116AD8-1BAA-4268-A017-B490A02B95B5}" type="presParOf" srcId="{45F1FBD2-79AF-46E6-B0B2-BD704D1605EE}" destId="{F8BDE283-4DAF-41EF-AC4B-41ADD6AE1686}" srcOrd="0" destOrd="0" presId="urn:microsoft.com/office/officeart/2005/8/layout/hierarchy2"/>
    <dgm:cxn modelId="{CF2DDD43-3317-43C3-86F4-57997BE40847}" type="presParOf" srcId="{C7636862-5891-4BA7-AAB7-065E42C5BD73}" destId="{6867EE36-3C2E-41A0-A5E0-B8FB82A70955}" srcOrd="5" destOrd="0" presId="urn:microsoft.com/office/officeart/2005/8/layout/hierarchy2"/>
    <dgm:cxn modelId="{13504E27-D9F6-4C7D-A3C3-C2CC0B920D84}" type="presParOf" srcId="{6867EE36-3C2E-41A0-A5E0-B8FB82A70955}" destId="{1EA91F65-B43E-4308-9B75-830D93B6973D}" srcOrd="0" destOrd="0" presId="urn:microsoft.com/office/officeart/2005/8/layout/hierarchy2"/>
    <dgm:cxn modelId="{D14C196D-73D4-415E-8ECD-63A6D7726F99}" type="presParOf" srcId="{6867EE36-3C2E-41A0-A5E0-B8FB82A70955}" destId="{3AF88047-E0CC-4B7A-B9EB-78B5E67343F3}" srcOrd="1" destOrd="0" presId="urn:microsoft.com/office/officeart/2005/8/layout/hierarchy2"/>
    <dgm:cxn modelId="{E93E6E88-5255-45C8-A294-975D68B1CD1C}" type="presParOf" srcId="{4900A00D-2D7F-4F05-9A9D-00D55EB9C726}" destId="{FD89F90E-8FF4-4918-A092-9EA9E75CFCD9}" srcOrd="2" destOrd="0" presId="urn:microsoft.com/office/officeart/2005/8/layout/hierarchy2"/>
    <dgm:cxn modelId="{D5F07269-B190-4A0E-A77B-A97BCB28E413}" type="presParOf" srcId="{FD89F90E-8FF4-4918-A092-9EA9E75CFCD9}" destId="{237538AA-D704-410F-A427-4C709FDD286D}" srcOrd="0" destOrd="0" presId="urn:microsoft.com/office/officeart/2005/8/layout/hierarchy2"/>
    <dgm:cxn modelId="{B15836EE-BC11-43CF-A8FD-FB2BC9CB927E}" type="presParOf" srcId="{4900A00D-2D7F-4F05-9A9D-00D55EB9C726}" destId="{A4E233A4-B8AD-48AB-9BF0-3851B8F68F06}" srcOrd="3" destOrd="0" presId="urn:microsoft.com/office/officeart/2005/8/layout/hierarchy2"/>
    <dgm:cxn modelId="{F116D04C-90BE-4E18-B614-64BF07BF4CE8}" type="presParOf" srcId="{A4E233A4-B8AD-48AB-9BF0-3851B8F68F06}" destId="{7825A59B-0EC5-46D9-91FE-404A6D73CA7F}" srcOrd="0" destOrd="0" presId="urn:microsoft.com/office/officeart/2005/8/layout/hierarchy2"/>
    <dgm:cxn modelId="{39E2EE7C-0590-4945-8F86-0FFBE5547E10}" type="presParOf" srcId="{A4E233A4-B8AD-48AB-9BF0-3851B8F68F06}" destId="{3F555708-7724-4441-874B-F5D88F11E3F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B239-AF80-45E2-B0CE-A5A4F250ABFB}">
      <dsp:nvSpPr>
        <dsp:cNvPr id="0" name=""/>
        <dsp:cNvSpPr/>
      </dsp:nvSpPr>
      <dsp:spPr>
        <a:xfrm>
          <a:off x="0" y="1557502"/>
          <a:ext cx="2444813" cy="1222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b="1" kern="1200" dirty="0">
              <a:solidFill>
                <a:schemeClr val="tx1"/>
              </a:solidFill>
              <a:latin typeface="Carlito"/>
            </a:rPr>
            <a:t>ΣΦΑΛΜΑΤΑ</a:t>
          </a:r>
          <a:endParaRPr lang="en-US" sz="2400" b="1" kern="1200" dirty="0">
            <a:solidFill>
              <a:schemeClr val="tx1"/>
            </a:solidFill>
            <a:latin typeface="Carlito"/>
          </a:endParaRPr>
        </a:p>
      </dsp:txBody>
      <dsp:txXfrm>
        <a:off x="35803" y="1593305"/>
        <a:ext cx="2373207" cy="1150800"/>
      </dsp:txXfrm>
    </dsp:sp>
    <dsp:sp modelId="{0791D8F0-8C8D-4BD5-961B-6AF51C5C1C6A}">
      <dsp:nvSpPr>
        <dsp:cNvPr id="0" name=""/>
        <dsp:cNvSpPr/>
      </dsp:nvSpPr>
      <dsp:spPr>
        <a:xfrm rot="18374852">
          <a:off x="2104096" y="1475485"/>
          <a:ext cx="1667218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667218" y="20939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2896025" y="1454744"/>
        <a:ext cx="83360" cy="83360"/>
      </dsp:txXfrm>
    </dsp:sp>
    <dsp:sp modelId="{5FD24874-5DD4-4BA7-AF6C-287AB7EA5203}">
      <dsp:nvSpPr>
        <dsp:cNvPr id="0" name=""/>
        <dsp:cNvSpPr/>
      </dsp:nvSpPr>
      <dsp:spPr>
        <a:xfrm>
          <a:off x="3430598" y="212940"/>
          <a:ext cx="2444813" cy="1222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ΣΥΣΤΗΜΑΤΙΚΑ</a:t>
          </a:r>
          <a:endParaRPr lang="en-US" sz="1800" b="1" kern="1200" dirty="0">
            <a:solidFill>
              <a:schemeClr val="tx1"/>
            </a:solidFill>
            <a:latin typeface="Carlito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Επιδρούν στην μέτρηση κατά την ίδια φορά</a:t>
          </a:r>
          <a:endParaRPr lang="en-US" sz="1800" b="1" kern="1200" dirty="0">
            <a:solidFill>
              <a:schemeClr val="tx1"/>
            </a:solidFill>
            <a:latin typeface="Carlito"/>
          </a:endParaRPr>
        </a:p>
      </dsp:txBody>
      <dsp:txXfrm>
        <a:off x="3466401" y="248743"/>
        <a:ext cx="2373207" cy="1150800"/>
      </dsp:txXfrm>
    </dsp:sp>
    <dsp:sp modelId="{6D17C84A-F65A-4B9B-A0BB-FBA403F018C9}">
      <dsp:nvSpPr>
        <dsp:cNvPr id="0" name=""/>
        <dsp:cNvSpPr/>
      </dsp:nvSpPr>
      <dsp:spPr>
        <a:xfrm rot="19661132">
          <a:off x="5788661" y="503772"/>
          <a:ext cx="1120279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120279" y="20939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6320794" y="496705"/>
        <a:ext cx="56013" cy="56013"/>
      </dsp:txXfrm>
    </dsp:sp>
    <dsp:sp modelId="{55ACDB9F-8942-42E4-A393-EC6EF4063938}">
      <dsp:nvSpPr>
        <dsp:cNvPr id="0" name=""/>
        <dsp:cNvSpPr/>
      </dsp:nvSpPr>
      <dsp:spPr>
        <a:xfrm>
          <a:off x="6822190" y="66680"/>
          <a:ext cx="1634602" cy="3172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Carlito"/>
            </a:rPr>
            <a:t>ΟΡΓΑΝΟΛΟΓΙΚΑ</a:t>
          </a:r>
          <a:endParaRPr lang="en-US" sz="1600" b="1" kern="1200" dirty="0">
            <a:solidFill>
              <a:schemeClr val="tx1"/>
            </a:solidFill>
            <a:latin typeface="Carlito"/>
          </a:endParaRPr>
        </a:p>
      </dsp:txBody>
      <dsp:txXfrm>
        <a:off x="6831481" y="75971"/>
        <a:ext cx="1616020" cy="298620"/>
      </dsp:txXfrm>
    </dsp:sp>
    <dsp:sp modelId="{4BE448CB-957B-43DE-9C8A-3B9A17CCA4D6}">
      <dsp:nvSpPr>
        <dsp:cNvPr id="0" name=""/>
        <dsp:cNvSpPr/>
      </dsp:nvSpPr>
      <dsp:spPr>
        <a:xfrm rot="21401943">
          <a:off x="5874657" y="777014"/>
          <a:ext cx="909684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909684" y="20939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6306757" y="775212"/>
        <a:ext cx="45484" cy="45484"/>
      </dsp:txXfrm>
    </dsp:sp>
    <dsp:sp modelId="{8A351FAD-9887-4AC6-A9E4-CDB3581B07EB}">
      <dsp:nvSpPr>
        <dsp:cNvPr id="0" name=""/>
        <dsp:cNvSpPr/>
      </dsp:nvSpPr>
      <dsp:spPr>
        <a:xfrm>
          <a:off x="6783586" y="619867"/>
          <a:ext cx="1674526" cy="30379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Carlito"/>
            </a:rPr>
            <a:t>ΠΡΟΣΩΠΙΚΑ</a:t>
          </a:r>
          <a:endParaRPr lang="en-US" sz="1600" b="1" kern="1200" dirty="0">
            <a:solidFill>
              <a:schemeClr val="tx1"/>
            </a:solidFill>
            <a:latin typeface="Carlito"/>
          </a:endParaRPr>
        </a:p>
      </dsp:txBody>
      <dsp:txXfrm>
        <a:off x="6792484" y="628765"/>
        <a:ext cx="1656730" cy="285996"/>
      </dsp:txXfrm>
    </dsp:sp>
    <dsp:sp modelId="{45F1FBD2-79AF-46E6-B0B2-BD704D1605EE}">
      <dsp:nvSpPr>
        <dsp:cNvPr id="0" name=""/>
        <dsp:cNvSpPr/>
      </dsp:nvSpPr>
      <dsp:spPr>
        <a:xfrm rot="1638741">
          <a:off x="5816371" y="1046203"/>
          <a:ext cx="1059186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059186" y="20939"/>
              </a:lnTo>
            </a:path>
          </a:pathLst>
        </a:custGeom>
        <a:noFill/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6319485" y="1040663"/>
        <a:ext cx="52959" cy="52959"/>
      </dsp:txXfrm>
    </dsp:sp>
    <dsp:sp modelId="{1EA91F65-B43E-4308-9B75-830D93B6973D}">
      <dsp:nvSpPr>
        <dsp:cNvPr id="0" name=""/>
        <dsp:cNvSpPr/>
      </dsp:nvSpPr>
      <dsp:spPr>
        <a:xfrm>
          <a:off x="6816518" y="1152935"/>
          <a:ext cx="1652669" cy="31441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>
              <a:solidFill>
                <a:schemeClr val="tx1"/>
              </a:solidFill>
              <a:latin typeface="Carlito"/>
            </a:rPr>
            <a:t>ΜΕΘΟΔΟΛΟΓΙΚΑ</a:t>
          </a:r>
          <a:endParaRPr lang="en-US" sz="1600" b="1" kern="1200" dirty="0">
            <a:solidFill>
              <a:schemeClr val="tx1"/>
            </a:solidFill>
            <a:latin typeface="Carlito"/>
          </a:endParaRPr>
        </a:p>
      </dsp:txBody>
      <dsp:txXfrm>
        <a:off x="6825727" y="1162144"/>
        <a:ext cx="1634251" cy="295997"/>
      </dsp:txXfrm>
    </dsp:sp>
    <dsp:sp modelId="{FD89F90E-8FF4-4918-A092-9EA9E75CFCD9}">
      <dsp:nvSpPr>
        <dsp:cNvPr id="0" name=""/>
        <dsp:cNvSpPr/>
      </dsp:nvSpPr>
      <dsp:spPr>
        <a:xfrm rot="3076132">
          <a:off x="2116268" y="2832436"/>
          <a:ext cx="1755360" cy="41879"/>
        </a:xfrm>
        <a:custGeom>
          <a:avLst/>
          <a:gdLst/>
          <a:ahLst/>
          <a:cxnLst/>
          <a:rect l="0" t="0" r="0" b="0"/>
          <a:pathLst>
            <a:path>
              <a:moveTo>
                <a:pt x="0" y="20939"/>
              </a:moveTo>
              <a:lnTo>
                <a:pt x="1755360" y="20939"/>
              </a:lnTo>
            </a:path>
          </a:pathLst>
        </a:custGeom>
        <a:noFill/>
        <a:ln w="15875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  <a:latin typeface="Carlito"/>
          </a:endParaRPr>
        </a:p>
      </dsp:txBody>
      <dsp:txXfrm>
        <a:off x="2950064" y="2809492"/>
        <a:ext cx="87768" cy="87768"/>
      </dsp:txXfrm>
    </dsp:sp>
    <dsp:sp modelId="{7825A59B-0EC5-46D9-91FE-404A6D73CA7F}">
      <dsp:nvSpPr>
        <dsp:cNvPr id="0" name=""/>
        <dsp:cNvSpPr/>
      </dsp:nvSpPr>
      <dsp:spPr>
        <a:xfrm>
          <a:off x="3543084" y="2926842"/>
          <a:ext cx="2444813" cy="1222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ΤΥΧΑΙΑ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>
              <a:solidFill>
                <a:schemeClr val="tx1"/>
              </a:solidFill>
              <a:latin typeface="Carlito"/>
            </a:rPr>
            <a:t> Επιδρούν στην μέτρηση κατά τυχαία φορά</a:t>
          </a:r>
          <a:endParaRPr lang="en-US" sz="1800" b="1" kern="1200" dirty="0">
            <a:solidFill>
              <a:schemeClr val="tx1"/>
            </a:solidFill>
            <a:latin typeface="Carlito"/>
          </a:endParaRPr>
        </a:p>
      </dsp:txBody>
      <dsp:txXfrm>
        <a:off x="3578887" y="2962645"/>
        <a:ext cx="2373207" cy="1150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0.71948</cdr:x>
      <cdr:y>0.4297</cdr:y>
    </cdr:from>
    <cdr:to>
      <cdr:x>0.97653</cdr:x>
      <cdr:y>0.58465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391BEC-6832-75F8-BC8F-88608C442A19}"/>
            </a:ext>
          </a:extLst>
        </cdr:cNvPr>
        <cdr:cNvSpPr txBox="1"/>
      </cdr:nvSpPr>
      <cdr:spPr>
        <a:xfrm xmlns:a="http://schemas.openxmlformats.org/drawingml/2006/main">
          <a:off x="3664813" y="1908471"/>
          <a:ext cx="1309335" cy="68817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  <a:bevelB/>
        </a:sp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l-GR" sz="1600" b="1" kern="1200" dirty="0">
              <a:solidFill>
                <a:srgbClr val="FF0000"/>
              </a:solidFill>
            </a:rPr>
            <a:t>ΌΧΙ</a:t>
          </a:r>
          <a:r>
            <a:rPr lang="el-GR" sz="1600" b="1" kern="1200" dirty="0"/>
            <a:t> διατομή</a:t>
          </a:r>
          <a:endParaRPr lang="en-US" sz="1600" b="1" kern="1200" dirty="0"/>
        </a:p>
      </cdr:txBody>
    </cdr:sp>
  </cdr:relSizeAnchor>
  <cdr:relSizeAnchor xmlns:cdr="http://schemas.openxmlformats.org/drawingml/2006/chartDrawing">
    <cdr:from>
      <cdr:x>0.66829</cdr:x>
      <cdr:y>0.32534</cdr:y>
    </cdr:from>
    <cdr:to>
      <cdr:x>0.71948</cdr:x>
      <cdr:y>0.50717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7BCCEB3A-3987-53B3-9224-DB61475D4C3A}"/>
            </a:ext>
          </a:extLst>
        </cdr:cNvPr>
        <cdr:cNvCxnSpPr>
          <a:stCxn xmlns:a="http://schemas.openxmlformats.org/drawingml/2006/main" id="2" idx="1"/>
        </cdr:cNvCxnSpPr>
      </cdr:nvCxnSpPr>
      <cdr:spPr>
        <a:xfrm xmlns:a="http://schemas.openxmlformats.org/drawingml/2006/main" flipH="1" flipV="1">
          <a:off x="3404067" y="1444967"/>
          <a:ext cx="260746" cy="80759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7A676-8142-2DD0-CC36-C50156A4093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B0B279-D4E8-EB36-91AA-49DD1C9538D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ADB7C4D-5AD5-4F46-8B1A-1EDCC28471A6}" type="datetime1">
              <a:rPr lang="en-US"/>
              <a:pPr lvl="0"/>
              <a:t>3/22/2026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FE95A9E-862F-44F3-FB49-0BF421384A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610EC7B-9EDE-5D80-4331-5B2C35776ED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006C1-046C-935F-A0D1-224F47E27ED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A7D62-0D73-791F-9FAA-6B23F144A99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197764F-C8F3-4C29-9B42-FA5AED19D3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3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9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341300-B897-A593-3E57-10001F725E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8BF25-0F85-2F82-77D8-598722AA94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7D95A-A5D9-B82A-7DF2-8178EC70214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BD6D97-7243-4E1C-852D-28BBC3FF44FB}" type="slidenum">
              <a:t>51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38D674-2B82-211C-0541-10FE864146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26356-F023-E555-C766-E9B157172F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A01C-1AC6-0CC0-0352-EA8FD695B744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66CDC7F-5C9A-4DE8-BC97-A7CC378396AD}" type="slidenum">
              <a:t>52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7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6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97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8197764F-C8F3-4C29-9B42-FA5AED19D3D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4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DC1C82-30EE-2922-8C97-E3C3B33C39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585FE-CE5B-7E79-5C56-0F100B46B4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9B3C2-3629-8383-84E2-E6B2B9C0B1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2C0BBF-D57C-47B0-9FFC-8E53B77C375C}" type="slidenum">
              <a:t>46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EBCE4-0F49-B192-B958-770FB1EB1E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7EFC94-880B-78AE-B592-56D85157E84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F1355-5795-37FA-CDE2-322751B4C63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CA3FE9-C73B-4C22-84EE-95D023F97B06}" type="slidenum">
              <a:t>49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BBDB6-4107-9E84-B5C8-7633F8DD8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F79B69-7BCA-24FC-E805-64D9A0141A6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8823F-6435-A819-699F-BC4323A348A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9BE6D7-41E6-482F-B6B1-A5E36AB758DC}" type="slidenum">
              <a:t>50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95B1EF-8681-409E-B7FA-D1DC90C566F4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lvl="0"/>
            <a:fld id="{F1EA0844-CE5C-4E3A-BA63-4EDABC703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482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152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03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0687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02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6FEB9C4-C6D9-43AE-85D5-18F986754607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8F4562-B019-4EF1-9F57-375E8B8A4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98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A62E2CD-68A4-4D47-8565-A14CB8D2D0C2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2AD92E-8616-4518-B76D-22753362B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5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93470EF-C24D-41C7-BC8E-67924498CA5E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1F190F-0978-46AC-BBDC-3BDBAF3FE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17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FB101D-4D2B-4B28-A8E9-0F0078421E1C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8B81696B-30E5-49D5-AD1D-D98A62E0D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4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2ADB18B-0225-45CA-BE3F-57EBCFBCED70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BB6F1945-7815-498F-9627-2843DA2A6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5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2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68F98BC-B29A-40C6-B62B-20DDBB6067A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158591-0B21-46F8-9698-5573BB168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26A8039-F45E-4C7D-83F9-17FE563FDA2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1C098D-251B-429E-9288-99737B3EC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53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7706B64-718A-48AE-8481-779CC6996250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A3EDC3-2A29-4797-8BC5-423C833A4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77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E19E25A-FB80-4A62-BB39-7350BDFD2617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41F8C72B-6C11-4324-BE61-66AB0D07B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8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227387E-D93F-4DE7-8948-EF2F1DFF7559}" type="datetime1">
              <a:rPr lang="en-US" smtClean="0"/>
              <a:pPr lvl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4EFFE5DC-AA56-48DD-83DC-AF23EB176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53.png"/><Relationship Id="rId7" Type="http://schemas.openxmlformats.org/officeDocument/2006/relationships/image" Target="../media/image51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7ABB-B751-F608-607D-EA681FF1BE1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10786" y="1233051"/>
            <a:ext cx="8970428" cy="3525423"/>
          </a:xfrm>
        </p:spPr>
        <p:txBody>
          <a:bodyPr anchorCtr="1">
            <a:normAutofit/>
          </a:bodyPr>
          <a:lstStyle/>
          <a:p>
            <a:pPr lvl="0" algn="ctr"/>
            <a:r>
              <a:rPr lang="el-GR" sz="5400" b="1" dirty="0">
                <a:solidFill>
                  <a:schemeClr val="tx1"/>
                </a:solidFill>
              </a:rPr>
              <a:t>Εργαστήριο Φυσικής Ι</a:t>
            </a:r>
            <a:br>
              <a:rPr lang="el-GR" sz="5400" b="1" dirty="0">
                <a:solidFill>
                  <a:schemeClr val="tx1"/>
                </a:solidFill>
              </a:rPr>
            </a:br>
            <a:r>
              <a:rPr lang="el-GR" sz="5400" b="1" dirty="0">
                <a:solidFill>
                  <a:schemeClr val="tx1"/>
                </a:solidFill>
              </a:rPr>
              <a:t>Μηχανικής – Θερμοδυναμικής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br>
              <a:rPr lang="en-US" sz="5400" b="1" dirty="0">
                <a:solidFill>
                  <a:schemeClr val="tx1"/>
                </a:solidFill>
              </a:rPr>
            </a:br>
            <a:r>
              <a:rPr lang="en-US" sz="2600" b="1" dirty="0">
                <a:solidFill>
                  <a:schemeClr val="tx1"/>
                </a:solidFill>
              </a:rPr>
              <a:t>(</a:t>
            </a:r>
            <a:r>
              <a:rPr lang="el-GR" sz="2600" b="1" dirty="0">
                <a:solidFill>
                  <a:schemeClr val="tx1"/>
                </a:solidFill>
              </a:rPr>
              <a:t>Εισαγωγή</a:t>
            </a:r>
            <a:r>
              <a:rPr lang="en-US" sz="2600" b="1" dirty="0">
                <a:solidFill>
                  <a:schemeClr val="tx1"/>
                </a:solidFill>
              </a:rPr>
              <a:t>)</a:t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1AD3E66-76B6-CCAF-5275-CF4B52774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850" y="267833"/>
            <a:ext cx="1930435" cy="193043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85550-0171-7929-53A2-31B0C2DAED3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</a:rPr>
              <a:t>Β’ ΜΕΡΟΣ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ΣΤΟΙΧΕΙΑ ΘΕΩΡΙΑΣ ΣΦΑΛΜΑΤΩΝ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91DB-9938-96CC-CC09-8E488F1E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548" y="527438"/>
            <a:ext cx="8911687" cy="128089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Μετρήσεις</a:t>
            </a:r>
            <a:r>
              <a:rPr lang="el-GR" b="1" dirty="0">
                <a:solidFill>
                  <a:schemeClr val="tx1"/>
                </a:solidFill>
              </a:rPr>
              <a:t> – Σφάλματα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642A7-49AC-A19C-2F38-388933CD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40" y="1167883"/>
            <a:ext cx="10214719" cy="4522233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Μέτρηση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ορίζεται: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Η σύγκριση ενός μεγέθους με την μονάδα μέτρησής του ή κάποιο πολλαπλάσιο ή υποπολλαπλάσιο αυτής 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Σφάλμα ορίζεται: 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Η διαφορά μεταξύ μετρούμενης και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πραγματικής αλλά</a:t>
            </a:r>
            <a:r>
              <a:rPr lang="en-US" sz="2300" b="1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άγνωστης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τιμής ενός μετρούμενου μεγέθους άρα:</a:t>
            </a:r>
            <a:endParaRPr lang="en-US" sz="2300" dirty="0">
              <a:solidFill>
                <a:schemeClr val="tx1"/>
              </a:solidFill>
              <a:latin typeface="Carlito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US" sz="2300" b="1" dirty="0">
              <a:solidFill>
                <a:schemeClr val="tx1"/>
              </a:solidFill>
              <a:latin typeface="Carlito"/>
            </a:endParaRPr>
          </a:p>
          <a:p>
            <a:pPr marL="0" indent="0" algn="ctr">
              <a:buClr>
                <a:schemeClr val="tx1"/>
              </a:buClr>
              <a:buNone/>
              <a:defRPr/>
            </a:pPr>
            <a:r>
              <a:rPr lang="en-US" sz="2300" b="1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Σφάλμα = μετρούμενη τιμή - πραγματική τιμή (άγνωστη)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Άμεση μέτρηση</a:t>
            </a:r>
            <a:r>
              <a:rPr kumimoji="0" lang="el-GR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: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Η απευθείας σύγκριση ενός μεγέθους με την μονάδα μετρήσεώς του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ή κάποιο πολλαπλάσιο ή υποπολλαπλάσιο αυτής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.</a:t>
            </a:r>
            <a:endParaRPr kumimoji="0" lang="el-GR" sz="2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rlito"/>
              <a:ea typeface="+mn-ea"/>
              <a:cs typeface="+mn-cs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Έμμεση «</a:t>
            </a:r>
            <a:r>
              <a:rPr kumimoji="0" lang="el-GR" sz="23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μέτρηση»: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Η σύνδεση και υπολογισμός </a:t>
            </a:r>
            <a:r>
              <a:rPr lang="el-GR" sz="2300" kern="0" dirty="0">
                <a:solidFill>
                  <a:schemeClr val="tx1"/>
                </a:solidFill>
                <a:latin typeface="Carlito"/>
              </a:rPr>
              <a:t>ενός </a:t>
            </a:r>
            <a:r>
              <a:rPr lang="el-GR" sz="2300" b="1" kern="0" dirty="0">
                <a:solidFill>
                  <a:schemeClr val="tx1"/>
                </a:solidFill>
                <a:latin typeface="Carlito"/>
              </a:rPr>
              <a:t>παραγώγου</a:t>
            </a:r>
            <a:r>
              <a:rPr lang="el-GR" sz="2300" kern="0" dirty="0">
                <a:solidFill>
                  <a:schemeClr val="tx1"/>
                </a:solidFill>
                <a:latin typeface="Carlito"/>
              </a:rPr>
              <a:t> μεγέθους,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δια μέσω μίας μαθηματικής σχέσης</a:t>
            </a:r>
            <a:r>
              <a:rPr kumimoji="0" lang="el-GR" sz="23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 </a:t>
            </a:r>
            <a:r>
              <a:rPr kumimoji="0" lang="el-G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  <a:ea typeface="+mn-ea"/>
                <a:cs typeface="+mn-cs"/>
              </a:rPr>
              <a:t>με άλλα φυσικά μεγέθη, που έχουν μετρηθεί με άμεσες μετρήσεις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rlito"/>
              </a:rPr>
              <a:t>.</a:t>
            </a: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endParaRPr lang="en-US" sz="2300" dirty="0">
              <a:solidFill>
                <a:schemeClr val="tx1"/>
              </a:solidFill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207529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922443EB-5643-D6FE-39FB-4A37590AE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5403" y="417272"/>
            <a:ext cx="9404350" cy="565631"/>
          </a:xfrm>
        </p:spPr>
        <p:txBody>
          <a:bodyPr lIns="0" tIns="11521" rIns="0" bIns="0" anchor="ctr" anchorCtr="1">
            <a:spAutoFit/>
          </a:bodyPr>
          <a:lstStyle/>
          <a:p>
            <a:pPr marL="605716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Σφάλματα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μετρήσεων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4871744-D1E0-7043-AC6A-394ABF454C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6479694"/>
              </p:ext>
            </p:extLst>
          </p:nvPr>
        </p:nvGraphicFramePr>
        <p:xfrm>
          <a:off x="1935074" y="1186816"/>
          <a:ext cx="8526090" cy="525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84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5840B4CC-E892-C719-967E-6A14FB4AA366}"/>
              </a:ext>
            </a:extLst>
          </p:cNvPr>
          <p:cNvGrpSpPr/>
          <p:nvPr/>
        </p:nvGrpSpPr>
        <p:grpSpPr>
          <a:xfrm>
            <a:off x="1745827" y="486268"/>
            <a:ext cx="8559862" cy="6174888"/>
            <a:chOff x="1745827" y="486268"/>
            <a:chExt cx="8559862" cy="6174888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A9A5E563-4948-DAAD-2BA4-10EC923B6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69723" y="486268"/>
              <a:ext cx="970443" cy="4018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" name="object 4">
              <a:extLst>
                <a:ext uri="{FF2B5EF4-FFF2-40B4-BE49-F238E27FC236}">
                  <a16:creationId xmlns:a16="http://schemas.microsoft.com/office/drawing/2014/main" id="{5D98A0B6-D388-54B2-48AF-390ACC31A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827" y="4604662"/>
              <a:ext cx="8559862" cy="20564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5" name="object 5">
            <a:extLst>
              <a:ext uri="{FF2B5EF4-FFF2-40B4-BE49-F238E27FC236}">
                <a16:creationId xmlns:a16="http://schemas.microsoft.com/office/drawing/2014/main" id="{C5BDF2A4-7A05-5480-B38A-3975586C15E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776" y="128855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605716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Σφάλματα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μετρήσεων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F292CAE-F8E2-AA14-B69A-B37D9A25DF39}"/>
              </a:ext>
            </a:extLst>
          </p:cNvPr>
          <p:cNvSpPr txBox="1"/>
          <p:nvPr/>
        </p:nvSpPr>
        <p:spPr>
          <a:xfrm>
            <a:off x="1846027" y="790535"/>
            <a:ext cx="6987094" cy="35484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Καμία</a:t>
            </a:r>
            <a:r>
              <a:rPr lang="el-GR" sz="2300" b="1" i="0" u="none" strike="noStrike" kern="1200" cap="none" spc="-127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μέτρηση</a:t>
            </a:r>
            <a:r>
              <a:rPr lang="el-GR" sz="2300" b="1" i="0" u="none" strike="noStrike" kern="1200" cap="none" spc="-1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δεν</a:t>
            </a:r>
            <a:r>
              <a:rPr lang="el-GR" sz="2300" b="1" i="0" u="none" strike="noStrike" kern="1200" cap="none" spc="-113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είναι</a:t>
            </a:r>
            <a:r>
              <a:rPr lang="el-GR" sz="2300" b="1" i="0" u="none" strike="noStrike" kern="1200" cap="none" spc="-113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27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απόλυτα</a:t>
            </a:r>
            <a:r>
              <a:rPr lang="el-GR" sz="2300" b="1" i="0" u="none" strike="noStrike" kern="1200" cap="none" spc="-127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ακριβής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5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Δύο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είδη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σφαλμάτων: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>
                <a:tab pos="34003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-23" baseline="0" dirty="0">
                <a:uFillTx/>
                <a:latin typeface="Carlito"/>
                <a:cs typeface="Carlito"/>
              </a:rPr>
              <a:t>1.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Συστηματικά</a:t>
            </a:r>
            <a:r>
              <a:rPr lang="el-GR" sz="2300" b="1" i="0" u="none" strike="noStrike" kern="1200" cap="none" spc="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σφάλματα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40028" marR="0" lvl="0" indent="0" algn="l" defTabSz="457200" rtl="0" fontAlgn="auto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Επηρεάζουν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όλες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τον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τρόπο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40028" marR="0" lvl="0" indent="0" algn="l" defTabSz="457200" rtl="0" fontAlgn="auto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None/>
              <a:tabLst>
                <a:tab pos="91866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π.χ.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Χρήση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οργάνου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μέτρησης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λάθος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βαθμονόμηση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ή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λάθος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χρήση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οργάνου,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επίδραση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περιβαλλοντικών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παραγόντων</a:t>
            </a:r>
            <a:r>
              <a:rPr lang="el-GR" sz="2300" b="0" i="0" u="none" strike="noStrike" kern="1200" cap="none" spc="5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κλπ.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40028" marR="0" lvl="0" indent="0" algn="l" defTabSz="457200" rtl="0" fontAlgn="auto" hangingPunct="1">
              <a:lnSpc>
                <a:spcPct val="100000"/>
              </a:lnSpc>
              <a:spcBef>
                <a:spcPts val="169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Μπορούν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1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εκτιμηθούν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1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αφαιρεθούν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C622EB-09A3-5E01-0057-D68DBA2C5DB6}"/>
              </a:ext>
            </a:extLst>
          </p:cNvPr>
          <p:cNvSpPr/>
          <p:nvPr/>
        </p:nvSpPr>
        <p:spPr>
          <a:xfrm>
            <a:off x="1745827" y="4604661"/>
            <a:ext cx="4244426" cy="61115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67DC681-C22E-32AB-AA79-B216C5F72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3244" y="337201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605716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Σφάλματα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μετρήσεων</a:t>
            </a: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34469366-2604-23CC-DF11-B50FDAFA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133" y="1663654"/>
            <a:ext cx="4379925" cy="427016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86F1A81D-61EB-023D-5CAB-5317A041743F}"/>
              </a:ext>
            </a:extLst>
          </p:cNvPr>
          <p:cNvSpPr txBox="1"/>
          <p:nvPr/>
        </p:nvSpPr>
        <p:spPr>
          <a:xfrm>
            <a:off x="1787597" y="1150150"/>
            <a:ext cx="6268440" cy="46346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lvl="0" defTabSz="457200"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Καμία</a:t>
            </a:r>
            <a:r>
              <a:rPr lang="el-GR" sz="2800" b="1" spc="-127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18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μέτρηση</a:t>
            </a:r>
            <a:r>
              <a:rPr lang="el-GR" sz="2800" b="1" spc="-118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δεν</a:t>
            </a:r>
            <a:r>
              <a:rPr lang="el-GR" sz="2800" b="1" spc="-11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9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είναι</a:t>
            </a:r>
            <a:r>
              <a:rPr lang="el-GR" sz="2800" b="1" spc="-113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27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απόλυτα</a:t>
            </a:r>
            <a:r>
              <a:rPr lang="el-GR" sz="2800" b="1" spc="-127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800" b="1" spc="-9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ακριβής</a:t>
            </a:r>
            <a:endParaRPr lang="el-GR" sz="2800" b="1" dirty="0">
              <a:latin typeface="Carlito"/>
              <a:cs typeface="Carlito"/>
            </a:endParaRPr>
          </a:p>
          <a:p>
            <a:pPr marL="11530" lvl="0" defTabSz="457200"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9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311216" marR="0" lvl="0" indent="-299685" algn="l" defTabSz="4572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SzPct val="82608"/>
              <a:buAutoNum type="arabicPeriod" startAt="2"/>
              <a:tabLst>
                <a:tab pos="311216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Τυχαία</a:t>
            </a:r>
            <a:r>
              <a:rPr lang="el-GR" sz="2300" b="1" i="0" u="none" strike="noStrike" kern="1200" cap="none" spc="-18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σφάλματα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351" marR="2078806" lvl="1" indent="-34290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87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Επηρεάζουν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όλες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με 	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τυχαίο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τρόπο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351" marR="2323170" lvl="1" indent="-342900" algn="l" defTabSz="457200" rtl="0" fontAlgn="auto" hangingPunct="1">
              <a:lnSpc>
                <a:spcPts val="2550"/>
              </a:lnSpc>
              <a:spcBef>
                <a:spcPts val="7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87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Μπορούν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ελαχιστοποιηθούν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αλλά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όχι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spc="-9" dirty="0">
                <a:latin typeface="Carlito"/>
                <a:cs typeface="Carlito"/>
              </a:rPr>
              <a:t>εξ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αλειφθούν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928" marR="0" lvl="1" indent="-342900" algn="l" defTabSz="457200" rtl="0" fontAlgn="auto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Μπορούμε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spc="45" dirty="0">
                <a:latin typeface="Carlito"/>
                <a:cs typeface="Carlito"/>
              </a:rPr>
              <a:t> </a:t>
            </a:r>
            <a:r>
              <a:rPr lang="el-GR" sz="2300" dirty="0">
                <a:latin typeface="Carlito"/>
                <a:cs typeface="Carlito"/>
              </a:rPr>
              <a:t>εκτιμηθήσουμε </a:t>
            </a:r>
          </a:p>
          <a:p>
            <a:pPr marL="238028" marR="0" lvl="1" algn="l" defTabSz="457200" rtl="0" fontAlgn="auto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      το μέγεθος</a:t>
            </a:r>
            <a:r>
              <a:rPr lang="el-GR" sz="2300" b="0" i="0" u="none" strike="noStrike" kern="1200" cap="none" spc="-23" dirty="0">
                <a:uFillTx/>
                <a:latin typeface="Carlito"/>
                <a:cs typeface="Carlito"/>
              </a:rPr>
              <a:t> τους αλλά </a:t>
            </a:r>
            <a:r>
              <a:rPr lang="el-GR" sz="2300" b="1" spc="-23" dirty="0">
                <a:latin typeface="Carlito"/>
                <a:cs typeface="Carlito"/>
              </a:rPr>
              <a:t>όχι </a:t>
            </a:r>
          </a:p>
          <a:p>
            <a:pPr marL="238028" marR="0" lvl="1" algn="l" defTabSz="457200" rtl="0" fontAlgn="auto" hangingPunct="1">
              <a:lnSpc>
                <a:spcPts val="237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23" dirty="0">
                <a:latin typeface="Carlito"/>
                <a:cs typeface="Carlito"/>
              </a:rPr>
              <a:t>  </a:t>
            </a:r>
            <a:r>
              <a:rPr lang="el-GR" sz="2300" spc="-23" dirty="0">
                <a:latin typeface="Carlito"/>
                <a:cs typeface="Carlito"/>
              </a:rPr>
              <a:t>    να τα μηδενίσουμε</a:t>
            </a:r>
            <a:r>
              <a:rPr lang="el-GR" sz="2300" i="0" u="none" strike="noStrike" kern="1200" cap="none" spc="-23" dirty="0">
                <a:uFillTx/>
                <a:latin typeface="Carlito"/>
                <a:cs typeface="Carlito"/>
              </a:rPr>
              <a:t>.</a:t>
            </a:r>
            <a:endParaRPr lang="el-GR" sz="230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928" marR="0" lvl="1" indent="-342900" algn="l" defTabSz="457200" rtl="0" fontAlgn="auto" hangingPunct="1">
              <a:lnSpc>
                <a:spcPts val="2455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2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Προέρχονται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διαδικασία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55874" marR="0" lvl="0" algn="l" defTabSz="457200" rtl="0" fontAlgn="auto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 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μέτρησης.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80928" marR="0" lvl="1" indent="-34290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v"/>
              <a:tabLst>
                <a:tab pos="455298" algn="l"/>
                <a:tab pos="277443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Καταγράφονται</a:t>
            </a:r>
            <a:r>
              <a:rPr lang="el-GR" sz="2300" b="0" i="0" u="none" strike="noStrike" kern="1200" cap="none" spc="6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ως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 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δx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5AFAD9-6C28-2A94-7B94-D947382F56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69354" y="139948"/>
            <a:ext cx="7733124" cy="565631"/>
          </a:xfrm>
        </p:spPr>
        <p:txBody>
          <a:bodyPr wrap="square" lIns="0" tIns="11521" rIns="0" bIns="0" anchor="ctr" anchorCtr="1">
            <a:spAutoFit/>
          </a:bodyPr>
          <a:lstStyle/>
          <a:p>
            <a:pPr marL="645484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Εκτίμηση</a:t>
            </a:r>
            <a:r>
              <a:rPr lang="el-GR" b="1" spc="68" dirty="0">
                <a:solidFill>
                  <a:schemeClr val="tx1"/>
                </a:solidFill>
                <a:latin typeface="Carlito"/>
              </a:rPr>
              <a:t> τυχαίων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σφαλμάτων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186FA8E-8320-04B2-8735-D4AB6381D32B}"/>
              </a:ext>
            </a:extLst>
          </p:cNvPr>
          <p:cNvSpPr txBox="1"/>
          <p:nvPr/>
        </p:nvSpPr>
        <p:spPr>
          <a:xfrm>
            <a:off x="1842888" y="921168"/>
            <a:ext cx="8506224" cy="45273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1" i="0" u="sng" strike="noStrike" kern="1200" cap="none" spc="0" baseline="0" dirty="0">
                <a:uFillTx/>
                <a:latin typeface="Carlito"/>
                <a:cs typeface="Carlito"/>
              </a:rPr>
              <a:t>Βασικό Θεώρημα </a:t>
            </a:r>
          </a:p>
          <a:p>
            <a:pPr marL="11530" marR="4608" lvl="0" indent="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Μετρώντας την</a:t>
            </a:r>
            <a:r>
              <a:rPr lang="el-GR" sz="2087" b="1" spc="9" dirty="0">
                <a:latin typeface="Carlito"/>
                <a:cs typeface="Carlito"/>
              </a:rPr>
              <a:t> </a:t>
            </a:r>
            <a:r>
              <a:rPr lang="el-GR" sz="2087" b="1" u="sng" spc="9" dirty="0">
                <a:latin typeface="Carlito"/>
                <a:cs typeface="Carlito"/>
              </a:rPr>
              <a:t>ίδιας</a:t>
            </a:r>
            <a:r>
              <a:rPr lang="el-GR" sz="2087" b="1" spc="9" dirty="0"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087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πολλές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φορές</a:t>
            </a:r>
            <a:r>
              <a:rPr lang="en-US" sz="2087" b="0" i="0" u="none" strike="noStrike" kern="1200" cap="none" spc="0" baseline="0" dirty="0">
                <a:uFillTx/>
                <a:latin typeface="Carlito"/>
                <a:cs typeface="Carlito"/>
              </a:rPr>
              <a:t> (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στατιστικό δείγμα</a:t>
            </a:r>
            <a:r>
              <a:rPr lang="en-US" sz="2087" b="0" i="0" u="none" strike="noStrike" kern="1200" cap="none" spc="0" baseline="0" dirty="0">
                <a:uFillTx/>
                <a:latin typeface="Carlito"/>
                <a:cs typeface="Carlito"/>
              </a:rPr>
              <a:t>)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μπορούμε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087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εκτιμήσουμε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23" baseline="0" dirty="0">
                <a:uFillTx/>
                <a:latin typeface="Carlito"/>
                <a:cs typeface="Carlito"/>
              </a:rPr>
              <a:t>με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καλύτερη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ακρίβεια</a:t>
            </a:r>
            <a:r>
              <a:rPr lang="el-GR" sz="2087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πραγματική</a:t>
            </a:r>
            <a:r>
              <a:rPr lang="el-GR" sz="2087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τιμή</a:t>
            </a:r>
            <a:r>
              <a:rPr lang="el-GR" sz="2087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της ποσότητας και το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087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-23" baseline="0" dirty="0">
                <a:uFillTx/>
                <a:latin typeface="Carlito"/>
                <a:cs typeface="Carlito"/>
              </a:rPr>
              <a:t>της</a:t>
            </a:r>
            <a:r>
              <a:rPr lang="en-US" sz="2087" b="1" i="0" u="none" strike="noStrike" kern="1200" cap="none" spc="-23" baseline="0" dirty="0">
                <a:uFillTx/>
                <a:latin typeface="Carlito"/>
                <a:cs typeface="Carlito"/>
              </a:rPr>
              <a:t>.</a:t>
            </a:r>
            <a:endParaRPr lang="el-GR" sz="2087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Μέση</a:t>
            </a:r>
            <a:r>
              <a:rPr lang="el-GR" sz="2087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-18" baseline="0" dirty="0">
                <a:uFillTx/>
                <a:latin typeface="Carlito"/>
                <a:cs typeface="Carlito"/>
              </a:rPr>
              <a:t>Τιμή:</a:t>
            </a:r>
            <a:endParaRPr lang="el-GR" sz="2087" b="1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Προσεγγίζει</a:t>
            </a:r>
            <a:r>
              <a:rPr lang="el-GR" sz="2087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087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πραγματική</a:t>
            </a:r>
            <a:r>
              <a:rPr lang="el-GR" sz="2087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τιμή</a:t>
            </a:r>
            <a:r>
              <a:rPr lang="el-GR" sz="2087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087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45" baseline="0" dirty="0">
                <a:uFillTx/>
                <a:latin typeface="Carlito"/>
                <a:cs typeface="Carlito"/>
              </a:rPr>
              <a:t>Ν</a:t>
            </a:r>
            <a:r>
              <a:rPr lang="el-GR" sz="2087" dirty="0"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23" baseline="0" dirty="0">
                <a:uFillTx/>
                <a:latin typeface="Carlito"/>
                <a:cs typeface="Carlito"/>
              </a:rPr>
              <a:t>&gt;&gt;1 .</a:t>
            </a: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Τυπική</a:t>
            </a:r>
            <a:r>
              <a:rPr lang="el-GR" sz="2087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none" strike="noStrike" kern="1200" cap="none" spc="0" baseline="0" dirty="0">
                <a:uFillTx/>
                <a:latin typeface="Carlito"/>
                <a:cs typeface="Carlito"/>
              </a:rPr>
              <a:t>απόκλιση</a:t>
            </a:r>
            <a:r>
              <a:rPr lang="el-GR" sz="2087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087" b="1" i="0" u="sng" strike="noStrike" kern="1200" cap="none" spc="-9" baseline="0" dirty="0">
                <a:uFillTx/>
                <a:latin typeface="Carlito"/>
                <a:cs typeface="Carlito"/>
              </a:rPr>
              <a:t>δείγματος</a:t>
            </a:r>
            <a:r>
              <a:rPr lang="el-GR" sz="2087" b="1" i="0" u="none" strike="noStrike" kern="1200" cap="none" spc="-9" baseline="0" dirty="0">
                <a:uFillTx/>
                <a:latin typeface="Carlito"/>
                <a:cs typeface="Carlito"/>
              </a:rPr>
              <a:t>:</a:t>
            </a: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1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1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Δίνει μια</a:t>
            </a:r>
            <a:r>
              <a:rPr lang="el-GR" sz="2087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ένδειξη</a:t>
            </a:r>
            <a:r>
              <a:rPr lang="el-GR" sz="2087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πόσο απέχουν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0" baseline="0" dirty="0">
                <a:uFillTx/>
                <a:latin typeface="Carlito"/>
                <a:cs typeface="Carlito"/>
              </a:rPr>
              <a:t>οι</a:t>
            </a:r>
            <a:r>
              <a:rPr lang="el-GR" sz="2087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087" b="0" i="0" u="none" strike="noStrike" kern="1200" cap="none" spc="-9" baseline="0" dirty="0">
                <a:uFillTx/>
                <a:latin typeface="Carlito"/>
                <a:cs typeface="Carlito"/>
              </a:rPr>
              <a:t>μετρήσεις από τη μέση τιμή. </a:t>
            </a: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2694F5B-0E77-3E62-5B10-F970051C6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030" y="2365025"/>
            <a:ext cx="1270750" cy="743425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2FACFA9-7566-76A0-AFB7-A935DF188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197" y="3828130"/>
            <a:ext cx="2818116" cy="864455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74BB16-5BCF-0984-77F7-B3090DA9EC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78841" y="516551"/>
            <a:ext cx="7792484" cy="565631"/>
          </a:xfrm>
        </p:spPr>
        <p:txBody>
          <a:bodyPr wrap="square" lIns="0" tIns="11521" rIns="0" bIns="0" anchor="ctr" anchorCtr="1">
            <a:spAutoFit/>
          </a:bodyPr>
          <a:lstStyle/>
          <a:p>
            <a:pPr marL="645484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Εκτίμηση</a:t>
            </a:r>
            <a:r>
              <a:rPr lang="el-GR" b="1" spc="68" dirty="0">
                <a:solidFill>
                  <a:schemeClr val="tx1"/>
                </a:solidFill>
                <a:latin typeface="Carlito"/>
              </a:rPr>
              <a:t> τυχαίων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σφαλμάτων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9B4363-7C11-CB73-0690-77FB13FFC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4" y="4897920"/>
            <a:ext cx="5171429" cy="1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50057A6-4B7E-093D-3C59-F7F6150C44B8}"/>
              </a:ext>
            </a:extLst>
          </p:cNvPr>
          <p:cNvSpPr txBox="1"/>
          <p:nvPr/>
        </p:nvSpPr>
        <p:spPr>
          <a:xfrm>
            <a:off x="1578841" y="1343756"/>
            <a:ext cx="8148922" cy="10734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208284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μία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μέτρηση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το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είναι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ελάχιστης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υποδιαίρεσης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οργάνου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γίνεται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εκτίμηση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της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τιμής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μέτρησης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(2.35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0.05) </a:t>
            </a:r>
            <a:r>
              <a:rPr lang="el-GR" sz="2300" b="0" i="0" u="none" strike="noStrike" kern="1200" cap="none" spc="-9" baseline="0" dirty="0" err="1">
                <a:uFillTx/>
                <a:latin typeface="Carlito"/>
                <a:cs typeface="Carlito"/>
              </a:rPr>
              <a:t>cm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F7FF6BA-223C-5981-7AC9-0650E20FD27F}"/>
              </a:ext>
            </a:extLst>
          </p:cNvPr>
          <p:cNvSpPr txBox="1"/>
          <p:nvPr/>
        </p:nvSpPr>
        <p:spPr>
          <a:xfrm>
            <a:off x="1705441" y="4198341"/>
            <a:ext cx="8236367" cy="6995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defTabSz="457200">
              <a:spcBef>
                <a:spcPts val="90"/>
              </a:spcBef>
              <a:tabLst>
                <a:tab pos="556731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latin typeface="Carlito"/>
                <a:cs typeface="Carlito"/>
              </a:rPr>
              <a:t>H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ελάχιστη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υποδιαίρεση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δεν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γίνεται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εκτίμηση: </a:t>
            </a:r>
            <a:r>
              <a:rPr lang="en-US" sz="2000" dirty="0">
                <a:latin typeface="Carlito"/>
                <a:cs typeface="Carlito"/>
              </a:rPr>
              <a:t>(2.3</a:t>
            </a:r>
            <a:r>
              <a:rPr lang="en-US" sz="2000" spc="5" dirty="0">
                <a:latin typeface="Carlito"/>
                <a:cs typeface="Carlito"/>
              </a:rPr>
              <a:t> </a:t>
            </a:r>
            <a:r>
              <a:rPr lang="en-US" sz="2000" dirty="0">
                <a:latin typeface="Carlito"/>
                <a:cs typeface="Carlito"/>
              </a:rPr>
              <a:t>±</a:t>
            </a:r>
            <a:r>
              <a:rPr lang="en-US" sz="2000" spc="18" dirty="0">
                <a:latin typeface="Carlito"/>
                <a:cs typeface="Carlito"/>
              </a:rPr>
              <a:t> </a:t>
            </a:r>
            <a:r>
              <a:rPr lang="en-US" sz="2000" spc="-9" dirty="0">
                <a:latin typeface="Carlito"/>
                <a:cs typeface="Carlito"/>
              </a:rPr>
              <a:t>0.1) cm</a:t>
            </a:r>
            <a:endParaRPr lang="en-US" sz="20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556731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87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6" name="object 6">
            <a:extLst>
              <a:ext uri="{FF2B5EF4-FFF2-40B4-BE49-F238E27FC236}">
                <a16:creationId xmlns:a16="http://schemas.microsoft.com/office/drawing/2014/main" id="{B569689E-5DDB-8DBD-7E59-61E507533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104" y="2539322"/>
            <a:ext cx="5221334" cy="144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CBA56F-191E-A942-9EB9-768E934AC9F4}"/>
              </a:ext>
            </a:extLst>
          </p:cNvPr>
          <p:cNvSpPr txBox="1"/>
          <p:nvPr/>
        </p:nvSpPr>
        <p:spPr>
          <a:xfrm>
            <a:off x="13118245" y="23324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E4BFCE2-5207-53B4-FCCE-8DCB09D28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4932" y="293987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8990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Παραδείγματα</a:t>
            </a:r>
            <a:r>
              <a:rPr lang="el-GR" b="1" spc="-77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Σφαλμάτων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8DC40652-F7EA-C816-7F56-24EBF6116572}"/>
                  </a:ext>
                </a:extLst>
              </p:cNvPr>
              <p:cNvSpPr txBox="1"/>
              <p:nvPr/>
            </p:nvSpPr>
            <p:spPr>
              <a:xfrm>
                <a:off x="1808308" y="1078726"/>
                <a:ext cx="9612721" cy="5114056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11521" rIns="0" bIns="0" anchor="t" anchorCtr="0" compatLnSpc="1">
                <a:spAutoFit/>
              </a:bodyPr>
              <a:lstStyle/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None/>
                  <a:tabLst>
                    <a:tab pos="2230961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Απόλυτο</a:t>
                </a:r>
                <a:r>
                  <a:rPr lang="el-GR" sz="2300" b="1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1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 = (20.0</a:t>
                </a:r>
                <a:r>
                  <a:rPr lang="en-US" sz="2300" b="0" i="0" u="none" strike="noStrike" kern="1200" cap="none" spc="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±</a:t>
                </a:r>
                <a:r>
                  <a:rPr lang="en-US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0.1)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-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cm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4200844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Σχετικό σφάλμα</a:t>
                </a:r>
                <a:r>
                  <a:rPr lang="el-GR" sz="2300" b="1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30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300" b="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b="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300" b="0" i="1" spc="18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= 0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.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005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(ακρίβεια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μέτρησης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0.5%)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dirty="0">
                    <a:solidFill>
                      <a:schemeClr val="tx1"/>
                    </a:solidFill>
                    <a:latin typeface="Carlito"/>
                    <a:cs typeface="Carlito"/>
                  </a:rPr>
                  <a:t>Προτάσεις: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54430" marR="366546" lvl="0" indent="-342900" algn="l" defTabSz="457200" rtl="0" fontAlgn="auto" hangingPunct="1">
                  <a:lnSpc>
                    <a:spcPct val="101699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1" i="0" u="sng" strike="noStrike" kern="1200" cap="none" spc="-6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To</a:t>
                </a:r>
                <a:r>
                  <a:rPr lang="en-US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και η</a:t>
                </a:r>
                <a:r>
                  <a:rPr lang="el-GR" sz="2300" b="1" i="0" u="sng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</a:t>
                </a:r>
                <a:r>
                  <a:rPr lang="el-GR" sz="2300" b="1" i="0" u="sng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θα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πρέπει να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έχουν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τον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ίδιο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αριθμό</a:t>
                </a:r>
                <a:r>
                  <a:rPr lang="el-GR" sz="2300" b="1" i="0" u="sng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sng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δεκαδικών ψηφίων</a:t>
                </a:r>
                <a:endParaRPr lang="el-GR" sz="2300" b="1" i="0" u="sng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2900" indent="-342900" defTabSz="457200">
                  <a:spcBef>
                    <a:spcPts val="25"/>
                  </a:spcBef>
                  <a:buFont typeface="Wingdings" panose="05000000000000000000" pitchFamily="2" charset="2"/>
                  <a:buChar char="Ø"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Ο</a:t>
                </a:r>
                <a:r>
                  <a:rPr lang="el-GR" sz="2300" b="1" u="sng" spc="27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αριθμός</a:t>
                </a:r>
                <a:r>
                  <a:rPr lang="el-GR" sz="2300" b="1" u="sng" spc="9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των</a:t>
                </a:r>
                <a:r>
                  <a:rPr lang="el-GR" sz="2300" b="1" u="sng" spc="18" dirty="0">
                    <a:solidFill>
                      <a:schemeClr val="tx1"/>
                    </a:solidFill>
                    <a:latin typeface="Carlito"/>
                    <a:cs typeface="Carlito"/>
                  </a:rPr>
                  <a:t> δεκαδικών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ψηφίων</a:t>
                </a:r>
                <a:r>
                  <a:rPr lang="el-GR" sz="2300" b="1" u="sng" spc="18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μιας</a:t>
                </a:r>
                <a:r>
                  <a:rPr lang="el-GR" sz="2300" b="1" u="sng" spc="14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μέτρησης</a:t>
                </a:r>
                <a:r>
                  <a:rPr lang="el-GR" sz="2300" b="1" u="sng" spc="9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υποδηλώνει</a:t>
                </a:r>
                <a:r>
                  <a:rPr lang="el-GR" sz="2300" b="1" u="sng" spc="9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την</a:t>
                </a:r>
                <a:r>
                  <a:rPr lang="el-GR" sz="2300" b="1" u="sng" spc="18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dirty="0">
                    <a:solidFill>
                      <a:schemeClr val="tx1"/>
                    </a:solidFill>
                    <a:latin typeface="Carlito"/>
                    <a:cs typeface="Carlito"/>
                  </a:rPr>
                  <a:t>ακρίβεια</a:t>
                </a:r>
                <a:r>
                  <a:rPr lang="el-GR" sz="2300" b="1" u="sng" spc="23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της</a:t>
                </a:r>
                <a:r>
                  <a:rPr lang="el-GR" sz="2300" u="sng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 </a:t>
                </a:r>
                <a:r>
                  <a:rPr lang="el-GR" sz="2300" b="1" u="sng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μέτρησης</a:t>
                </a:r>
                <a:r>
                  <a:rPr lang="el-GR" sz="2300" b="1" spc="-18" dirty="0">
                    <a:solidFill>
                      <a:schemeClr val="tx1"/>
                    </a:solidFill>
                    <a:latin typeface="Carlito"/>
                    <a:cs typeface="Carlito"/>
                  </a:rPr>
                  <a:t>.</a:t>
                </a:r>
                <a:endParaRPr lang="en-US" sz="2300" b="1" dirty="0">
                  <a:solidFill>
                    <a:schemeClr val="tx1"/>
                  </a:solidFill>
                  <a:latin typeface="Carlito"/>
                  <a:cs typeface="Carlito"/>
                </a:endParaRPr>
              </a:p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2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Συχνά</a:t>
                </a:r>
                <a:r>
                  <a:rPr lang="el-GR" sz="2300" b="1" i="0" u="none" strike="noStrike" kern="1200" cap="none" spc="5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1" i="0" u="none" strike="noStrike" kern="1200" cap="none" spc="-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λάθη</a:t>
                </a:r>
                <a:endParaRPr lang="el-GR" sz="2300" b="1" dirty="0"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x=(20.0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±</a:t>
                </a:r>
                <a:r>
                  <a:rPr lang="en-US" sz="2300" b="0" i="0" u="none" strike="noStrike" kern="1200" cap="none" spc="27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0.01)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-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cm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</a:t>
                </a:r>
                <a:r>
                  <a:rPr lang="en-US" sz="2300" b="0" i="0" u="none" strike="noStrike" kern="1200" cap="none" spc="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5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έχει</a:t>
                </a:r>
                <a:r>
                  <a:rPr lang="el-GR" sz="2300" b="0" i="0" u="none" strike="noStrike" kern="1200" cap="none" spc="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μεγαλύτερη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ακρίβεια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από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</a:t>
                </a:r>
                <a:endParaRPr lang="el-GR" sz="2300" dirty="0">
                  <a:latin typeface="Carlito"/>
                  <a:cs typeface="Carlito"/>
                </a:endParaRPr>
              </a:p>
              <a:p>
                <a:pPr marL="1153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x=(20.00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±</a:t>
                </a:r>
                <a:r>
                  <a:rPr lang="en-US" sz="2300" b="0" i="0" u="none" strike="noStrike" kern="1200" cap="none" spc="27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0.1)</a:t>
                </a:r>
                <a:r>
                  <a:rPr lang="en-US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-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cm</a:t>
                </a:r>
                <a:r>
                  <a:rPr lang="en-US" sz="2300" b="0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: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	</a:t>
                </a:r>
                <a:r>
                  <a:rPr lang="el-GR" sz="2300" b="0" i="0" u="none" strike="noStrike" kern="1200" cap="none" spc="-5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</a:t>
                </a:r>
                <a:r>
                  <a:rPr lang="el-GR" sz="2300" b="0" i="0" u="none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έχει μικρότερη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ακρίβεια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από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τη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μέτρηση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</p:txBody>
          </p:sp>
        </mc:Choice>
        <mc:Fallback xmlns="">
          <p:sp>
            <p:nvSpPr>
              <p:cNvPr id="3" name="object 3">
                <a:extLst>
                  <a:ext uri="{FF2B5EF4-FFF2-40B4-BE49-F238E27FC236}">
                    <a16:creationId xmlns:a16="http://schemas.microsoft.com/office/drawing/2014/main" id="{8DC40652-F7EA-C816-7F56-24EBF6116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08" y="1078726"/>
                <a:ext cx="9612721" cy="5114056"/>
              </a:xfrm>
              <a:prstGeom prst="rect">
                <a:avLst/>
              </a:prstGeom>
              <a:blipFill>
                <a:blip r:embed="rId3"/>
                <a:stretch>
                  <a:fillRect l="-1902" t="-1549" b="-2503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25DBF9A-0E7C-81EE-F4FC-BFEBFE9F4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8308" y="164618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10713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Σημαντικά</a:t>
            </a:r>
            <a:r>
              <a:rPr lang="el-GR" b="1" spc="-8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ψηφία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BE7BB35-1B23-953B-EDFF-60DFA5B9C34B}"/>
              </a:ext>
            </a:extLst>
          </p:cNvPr>
          <p:cNvSpPr txBox="1"/>
          <p:nvPr/>
        </p:nvSpPr>
        <p:spPr>
          <a:xfrm>
            <a:off x="1720394" y="1237310"/>
            <a:ext cx="10705286" cy="477191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Ο</a:t>
            </a:r>
            <a:r>
              <a:rPr lang="el-GR" sz="2300" b="1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αριθμός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1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ψηφίων</a:t>
            </a:r>
            <a:r>
              <a:rPr lang="el-GR" sz="2300" b="1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μιας</a:t>
            </a:r>
            <a:r>
              <a:rPr lang="el-GR" sz="2300" b="1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μέτρησης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υποδηλώνει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1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ακρίβειά</a:t>
            </a:r>
            <a:r>
              <a:rPr lang="el-GR" sz="2300" b="1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-18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:</a:t>
            </a: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 = 20.0</a:t>
            </a:r>
            <a:r>
              <a:rPr lang="el-GR" sz="2300" spc="18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 διαφορετικό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 = 20.00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cm</a:t>
            </a:r>
            <a:endParaRPr lang="en-US" sz="2300" b="0" i="0" u="none" strike="noStrike" kern="1200" cap="none" spc="-23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πρώτη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μέτρηση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3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ψηφία,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δεύτερη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4.</a:t>
            </a:r>
            <a:endParaRPr lang="el-GR" sz="2300" b="0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Όμως:</a:t>
            </a:r>
            <a:endParaRPr lang="el-GR" sz="2300" b="1" spc="-9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  <a:cs typeface="Carlito"/>
              </a:rPr>
              <a:t>Το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0.25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είναι το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με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2.5 m, γιατί</a:t>
            </a:r>
            <a:r>
              <a:rPr lang="el-GR" sz="2300" spc="-9" dirty="0">
                <a:latin typeface="Carlito"/>
                <a:cs typeface="Carlito"/>
              </a:rPr>
              <a:t> κ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αι οι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δυο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έχουν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2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ψηφία.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strike="noStrike" kern="1200" cap="none" spc="-54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1" i="0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n-US" sz="2300" b="1" i="0" strike="noStrike" kern="1200" cap="none" spc="0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ΣΤΟ ΤΕΛΙΚΟ ΑΠΟΤΕΛΕΣΜΑ</a:t>
            </a:r>
            <a:r>
              <a:rPr lang="el-GR" sz="2300" b="1" i="0" strike="noStrike" kern="1200" cap="none" spc="5" baseline="0" dirty="0">
                <a:uFillTx/>
                <a:latin typeface="Carlito"/>
                <a:cs typeface="Carlito"/>
              </a:rPr>
              <a:t> στρογγυλοποιείται</a:t>
            </a:r>
            <a:r>
              <a:rPr lang="el-GR" sz="2300" b="1" i="0" strike="noStrike" kern="1200" cap="none" spc="-5" baseline="0" dirty="0">
                <a:uFillTx/>
                <a:latin typeface="Carlito"/>
                <a:cs typeface="Carlito"/>
              </a:rPr>
              <a:t> ΠΑΝΤΑ</a:t>
            </a:r>
            <a:r>
              <a:rPr lang="el-GR" sz="2300" b="1" i="0" strike="noStrike" kern="1200" cap="none" spc="-5" dirty="0">
                <a:uFillTx/>
                <a:latin typeface="Carlito"/>
                <a:cs typeface="Carlito"/>
              </a:rPr>
              <a:t> στο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1</a:t>
            </a:r>
            <a:r>
              <a:rPr lang="el-GR" sz="2300" b="1" i="0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0" baseline="0" dirty="0">
                <a:uFillTx/>
                <a:latin typeface="Carlito"/>
                <a:cs typeface="Carlito"/>
              </a:rPr>
              <a:t>σημαντικό</a:t>
            </a:r>
            <a:r>
              <a:rPr lang="el-GR" sz="2300" b="1" i="0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strike="noStrike" kern="1200" cap="none" spc="-9" baseline="0" dirty="0">
                <a:uFillTx/>
                <a:latin typeface="Carlito"/>
                <a:cs typeface="Carlito"/>
              </a:rPr>
              <a:t>ψηφίο (έμμεση μέτρηση)</a:t>
            </a:r>
            <a:endParaRPr lang="el-GR" sz="2300" b="1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δT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0.2 sec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αντί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δT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0.25 sec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ή</a:t>
            </a:r>
            <a:r>
              <a:rPr lang="en-US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δT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2.5 sec </a:t>
            </a: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και</a:t>
            </a:r>
          </a:p>
          <a:p>
            <a:pPr marL="11530" lvl="0" defTabSz="457200">
              <a:lnSpc>
                <a:spcPts val="248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kern="0" spc="-9" dirty="0">
                <a:latin typeface="Carlito"/>
                <a:cs typeface="Carlito"/>
              </a:rPr>
              <a:t>ΔΙ = 325 </a:t>
            </a:r>
            <a:r>
              <a:rPr lang="en-US" sz="2300" kern="0" spc="-9" dirty="0" err="1">
                <a:latin typeface="Carlito"/>
                <a:cs typeface="Carlito"/>
              </a:rPr>
              <a:t>kgr</a:t>
            </a:r>
            <a:r>
              <a:rPr lang="en-US" sz="2300" kern="0" spc="-9" dirty="0">
                <a:latin typeface="Carlito"/>
                <a:cs typeface="Carlito"/>
              </a:rPr>
              <a:t>*m</a:t>
            </a:r>
            <a:r>
              <a:rPr lang="en-US" sz="2300" kern="0" spc="-9" baseline="30000" dirty="0">
                <a:latin typeface="Carlito"/>
                <a:cs typeface="Carlito"/>
              </a:rPr>
              <a:t>2</a:t>
            </a:r>
            <a:r>
              <a:rPr lang="en-US" sz="2300" kern="0" spc="-9" dirty="0">
                <a:latin typeface="Carlito"/>
                <a:cs typeface="Carlito"/>
              </a:rPr>
              <a:t> </a:t>
            </a:r>
            <a:r>
              <a:rPr lang="el-GR" sz="2300" kern="0" spc="-9" dirty="0">
                <a:latin typeface="Carlito"/>
                <a:cs typeface="Carlito"/>
              </a:rPr>
              <a:t>γίνεται ΔΙ = 300</a:t>
            </a:r>
            <a:r>
              <a:rPr lang="en-US" sz="2300" kern="0" spc="-9" dirty="0">
                <a:latin typeface="Carlito"/>
                <a:cs typeface="Carlito"/>
              </a:rPr>
              <a:t> </a:t>
            </a:r>
            <a:r>
              <a:rPr lang="en-US" sz="2300" kern="0" spc="-9" dirty="0" err="1">
                <a:latin typeface="Carlito"/>
                <a:cs typeface="Carlito"/>
              </a:rPr>
              <a:t>kgr</a:t>
            </a:r>
            <a:r>
              <a:rPr lang="en-US" sz="2300" kern="0" spc="-9" dirty="0">
                <a:latin typeface="Carlito"/>
                <a:cs typeface="Carlito"/>
              </a:rPr>
              <a:t>*m</a:t>
            </a:r>
            <a:r>
              <a:rPr lang="en-US" sz="2300" kern="0" spc="-9" baseline="30000" dirty="0">
                <a:latin typeface="Carlito"/>
                <a:cs typeface="Carlito"/>
              </a:rPr>
              <a:t>2</a:t>
            </a:r>
            <a:r>
              <a:rPr lang="en-US" sz="2300" kern="0" spc="-9" dirty="0">
                <a:latin typeface="Carlito"/>
                <a:cs typeface="Carlito"/>
              </a:rPr>
              <a:t> 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6FFEF-9B0D-17F6-39FC-D9CFFE21E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57" y="198729"/>
            <a:ext cx="9404722" cy="14005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Σημαντικά</a:t>
            </a:r>
            <a:r>
              <a:rPr lang="el-GR" b="1" spc="-8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ψηφία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1204F-1862-C303-4C1C-DA6BF2AD2B72}"/>
              </a:ext>
            </a:extLst>
          </p:cNvPr>
          <p:cNvSpPr txBox="1"/>
          <p:nvPr/>
        </p:nvSpPr>
        <p:spPr>
          <a:xfrm>
            <a:off x="1726208" y="2076986"/>
            <a:ext cx="8934137" cy="361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Δεκαδικός αριθμός: 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Σημαντικά είναι όλα (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μηδενικά και μη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) τα ψηφία από το πρώτο μη μηδενικό από αριστερά και με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τά.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.χ. 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(2) , 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0 (3), 0.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(1), 0.0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(1) 0.0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0 (2)</a:t>
            </a:r>
            <a:r>
              <a:rPr lang="en-US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, 0.0023 (2)</a:t>
            </a:r>
            <a:endParaRPr lang="el-GR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Ακέραιος αριθμός: 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Σημαντικά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είναι όλα τα ψηφία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2300" b="1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μηδενικά και μη</a:t>
            </a: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από το πρώτο αριστερά μέχρι το </a:t>
            </a:r>
            <a:r>
              <a:rPr lang="el-GR" sz="2300" b="1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τελευταίο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300" u="sng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μη μηδενικό. </a:t>
            </a:r>
            <a:endParaRPr lang="en-US" sz="2300" u="sng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300" kern="100" dirty="0"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l-GR" sz="2300" kern="100" dirty="0">
                <a:effectLst/>
                <a:latin typeface="Carlito"/>
                <a:ea typeface="Calibri" panose="020F0502020204030204" pitchFamily="34" charset="0"/>
                <a:cs typeface="Calibri" panose="020F0502020204030204" pitchFamily="34" charset="0"/>
              </a:rPr>
              <a:t>.χ. 22 (2),32000 (2), 23010 (4), 23015 (5)</a:t>
            </a:r>
            <a:endParaRPr lang="en-US" sz="2300" kern="100" dirty="0">
              <a:effectLst/>
              <a:latin typeface="Carlit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300" dirty="0">
              <a:latin typeface="Carlito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18A11F-DE4E-2ED7-029A-B7FCB7BCAAC2}"/>
              </a:ext>
            </a:extLst>
          </p:cNvPr>
          <p:cNvSpPr txBox="1"/>
          <p:nvPr/>
        </p:nvSpPr>
        <p:spPr>
          <a:xfrm>
            <a:off x="1726208" y="1185572"/>
            <a:ext cx="6430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b="1" dirty="0"/>
              <a:t>Κανόνες  προσδιορισμού σημαντικών ψηφίων </a:t>
            </a:r>
            <a:endParaRPr lang="en-US" sz="2300" b="1" dirty="0"/>
          </a:p>
        </p:txBody>
      </p:sp>
    </p:spTree>
    <p:extLst>
      <p:ext uri="{BB962C8B-B14F-4D97-AF65-F5344CB8AC3E}">
        <p14:creationId xmlns:p14="http://schemas.microsoft.com/office/powerpoint/2010/main" val="23342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C2D66-7A5F-F2C8-6F23-17FF381411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7785" y="457557"/>
            <a:ext cx="8911687" cy="1280890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</a:rPr>
              <a:t>Γιατί Εργαστήρια ;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204D-0F53-C798-FA6D-410D31A3DF0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97671" y="1513721"/>
            <a:ext cx="8946544" cy="4195477"/>
          </a:xfrm>
        </p:spPr>
        <p:txBody>
          <a:bodyPr>
            <a:normAutofit/>
          </a:bodyPr>
          <a:lstStyle/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Πείραμα  σημαντικό εργαλείο για κάθε Φυσικό </a:t>
            </a: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Εισαγωγή στη διαδικασία λήψης πειραματικών μετρήσεων</a:t>
            </a:r>
            <a:r>
              <a:rPr lang="en-US" sz="2300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και ανάλυσης δεδομένων</a:t>
            </a:r>
            <a:endParaRPr lang="en-US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n-US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Εργαστηριακή διαπίστωση ισχύος Φυσικών νόμων.</a:t>
            </a: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latin typeface="Carlito"/>
            </a:endParaRPr>
          </a:p>
          <a:p>
            <a:pPr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latin typeface="Carlito"/>
              </a:rPr>
              <a:t>Ο τελευταίος «κριτής» κάθε θεωρίας </a:t>
            </a:r>
          </a:p>
          <a:p>
            <a:pPr lvl="0">
              <a:buClr>
                <a:srgbClr val="FF0000"/>
              </a:buClr>
              <a:buFont typeface="Wingdings" pitchFamily="2"/>
              <a:buChar char="v"/>
            </a:pPr>
            <a:endParaRPr lang="en-US" sz="2300" dirty="0">
              <a:latin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B57BDD3-18E7-67CD-DC9E-5CFAF16DF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2799" y="293987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10713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Σημαντικά</a:t>
            </a:r>
            <a:r>
              <a:rPr lang="el-GR" b="1" spc="-8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ψηφία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F51976A-A820-7E69-FEDB-EB65A9156C0F}"/>
              </a:ext>
            </a:extLst>
          </p:cNvPr>
          <p:cNvSpPr txBox="1"/>
          <p:nvPr/>
        </p:nvSpPr>
        <p:spPr>
          <a:xfrm>
            <a:off x="1495331" y="1147882"/>
            <a:ext cx="9201338" cy="28643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1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ψηφία</a:t>
            </a:r>
            <a:r>
              <a:rPr lang="el-GR" sz="2300" b="1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μετά</a:t>
            </a:r>
            <a:r>
              <a:rPr lang="el-GR" sz="2300" b="1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1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πράξεις: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285859" lvl="0" indent="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πρόσθεση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κρατάμε όσα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δεκαδικά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ψηφία έχει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λιγότερο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ακριβής μέτρηση (χρήση μεθόδου με το ερωτηματικό) π.χ. :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4.37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+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3.2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7.6</a:t>
            </a:r>
            <a:endParaRPr lang="el-GR" sz="2300" dirty="0">
              <a:latin typeface="Carlito"/>
              <a:cs typeface="Carlito"/>
            </a:endParaRPr>
          </a:p>
          <a:p>
            <a:pPr marL="11530" marR="285859" lvl="0" indent="0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Στις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άλλες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πράξεις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εφαρμόζουμε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ακόλουθη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μέθοδο:</a:t>
            </a:r>
            <a:r>
              <a:rPr lang="el-GR" sz="2300" dirty="0">
                <a:latin typeface="Carlito"/>
                <a:cs typeface="Carlito"/>
              </a:rPr>
              <a:t> </a:t>
            </a: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kern="0" dirty="0"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λλάζουμε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τελευταίο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τιμών,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εμπλέκονται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πράξη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βλέπουμε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σε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δεκαδικό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μεταβάλλεται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αποτέλεσμα, δηλαδή: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95EB10C-31B6-D086-8082-E4EBEFA632FF}"/>
              </a:ext>
            </a:extLst>
          </p:cNvPr>
          <p:cNvSpPr txBox="1"/>
          <p:nvPr/>
        </p:nvSpPr>
        <p:spPr>
          <a:xfrm>
            <a:off x="1495331" y="4345457"/>
            <a:ext cx="8886877" cy="199935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latin typeface="Carlito"/>
                <a:cs typeface="Carlito"/>
              </a:rPr>
              <a:t>x</a:t>
            </a: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  =</a:t>
            </a:r>
            <a:r>
              <a:rPr lang="en-US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25.678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   </a:t>
            </a:r>
            <a:r>
              <a:rPr lang="en-US" sz="2300" dirty="0">
                <a:latin typeface="Carlito"/>
                <a:cs typeface="Carlito"/>
              </a:rPr>
              <a:t>log(x)</a:t>
            </a:r>
            <a:r>
              <a:rPr lang="en-US" sz="2300" spc="-5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=</a:t>
            </a:r>
            <a:r>
              <a:rPr lang="en-US" sz="2300" spc="9" dirty="0">
                <a:latin typeface="Carlito"/>
                <a:cs typeface="Carlito"/>
              </a:rPr>
              <a:t>  </a:t>
            </a:r>
            <a:r>
              <a:rPr lang="en-US" sz="2300" spc="-9" dirty="0">
                <a:latin typeface="Carlito"/>
                <a:cs typeface="Carlito"/>
              </a:rPr>
              <a:t>1.40956</a:t>
            </a:r>
            <a:endParaRPr lang="en-US" sz="2300" dirty="0">
              <a:latin typeface="Carlito"/>
              <a:cs typeface="Carlito"/>
            </a:endParaRP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x’</a:t>
            </a:r>
            <a:r>
              <a:rPr lang="en-US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n-US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25.679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   </a:t>
            </a:r>
            <a:r>
              <a:rPr lang="en-US" sz="2300" dirty="0">
                <a:latin typeface="Carlito"/>
                <a:cs typeface="Carlito"/>
              </a:rPr>
              <a:t>log(x’)</a:t>
            </a:r>
            <a:r>
              <a:rPr lang="en-US" sz="2300" spc="23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=</a:t>
            </a:r>
            <a:r>
              <a:rPr lang="en-US" sz="2300" spc="41" dirty="0">
                <a:latin typeface="Carlito"/>
                <a:cs typeface="Carlito"/>
              </a:rPr>
              <a:t> </a:t>
            </a:r>
            <a:r>
              <a:rPr lang="en-US" sz="2300" spc="-9" dirty="0">
                <a:latin typeface="Carlito"/>
                <a:cs typeface="Carlito"/>
              </a:rPr>
              <a:t>1.4078</a:t>
            </a:r>
            <a:endParaRPr lang="el-GR" sz="2300" spc="-9" dirty="0">
              <a:latin typeface="Carlito"/>
              <a:cs typeface="Carlito"/>
            </a:endParaRP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23" dirty="0">
                <a:latin typeface="Carlito"/>
                <a:cs typeface="Carlito"/>
              </a:rPr>
              <a:t>Άρα</a:t>
            </a:r>
            <a:r>
              <a:rPr lang="el-GR" sz="2300" dirty="0">
                <a:latin typeface="Carlito"/>
                <a:cs typeface="Carlito"/>
              </a:rPr>
              <a:t>	</a:t>
            </a: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dirty="0">
                <a:latin typeface="Carlito"/>
                <a:cs typeface="Carlito"/>
              </a:rPr>
              <a:t>log(x)</a:t>
            </a:r>
            <a:r>
              <a:rPr lang="en-US" sz="2300" spc="9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=</a:t>
            </a:r>
            <a:r>
              <a:rPr lang="en-US" sz="2300" spc="23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1.40956 </a:t>
            </a:r>
            <a:r>
              <a:rPr lang="en-US" sz="2300" dirty="0">
                <a:latin typeface="Matura MT Script Capitals" pitchFamily="66"/>
                <a:cs typeface="Carlito"/>
              </a:rPr>
              <a:t>≌</a:t>
            </a:r>
            <a:r>
              <a:rPr lang="en-US" sz="2300" spc="14" dirty="0">
                <a:latin typeface="Carlito"/>
                <a:cs typeface="Carlito"/>
              </a:rPr>
              <a:t> </a:t>
            </a:r>
            <a:r>
              <a:rPr lang="en-US" sz="2300" spc="-18" dirty="0">
                <a:latin typeface="Carlito"/>
                <a:cs typeface="Carlito"/>
              </a:rPr>
              <a:t>1.41</a:t>
            </a:r>
            <a:endParaRPr lang="en-US" sz="2300" dirty="0">
              <a:latin typeface="Carlito"/>
              <a:cs typeface="Carlito"/>
            </a:endParaRPr>
          </a:p>
          <a:p>
            <a:pPr marL="11530" defTabSz="457200">
              <a:lnSpc>
                <a:spcPts val="2480"/>
              </a:lnSpc>
              <a:spcBef>
                <a:spcPts val="9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dirty="0"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ts val="248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DD6513A-4768-E1D1-D0E1-D8F3413EA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5460" y="237001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11530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Κανόνες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στρογγυλοποίησης</a:t>
            </a: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19DA1E3-7FD8-EE7F-AF63-7F533A2A2DD0}"/>
              </a:ext>
            </a:extLst>
          </p:cNvPr>
          <p:cNvSpPr txBox="1"/>
          <p:nvPr/>
        </p:nvSpPr>
        <p:spPr>
          <a:xfrm>
            <a:off x="1426906" y="970547"/>
            <a:ext cx="10897174" cy="56429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defTabSz="457200">
              <a:spcBef>
                <a:spcPts val="90"/>
              </a:spcBef>
              <a:tabLst>
                <a:tab pos="661219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4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4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4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400" spc="-9" dirty="0">
                <a:latin typeface="Carlito"/>
                <a:cs typeface="Carlito"/>
              </a:rPr>
              <a:t>έπεται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400" spc="-9" dirty="0">
                <a:latin typeface="Carlito"/>
                <a:cs typeface="Carlito"/>
              </a:rPr>
              <a:t>του</a:t>
            </a:r>
            <a:r>
              <a:rPr lang="el-GR" sz="24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ψηφίου</a:t>
            </a:r>
            <a:r>
              <a:rPr lang="en-US" sz="2400" b="0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400" spc="-14" dirty="0">
                <a:latin typeface="Carlito"/>
                <a:cs typeface="Carlito"/>
              </a:rPr>
              <a:t> στο οποίο 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επιθυμούμε</a:t>
            </a:r>
            <a:r>
              <a:rPr lang="el-GR" sz="24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400" b="0" i="0" u="none" strike="noStrike" kern="1200" cap="none" spc="-9" baseline="0" dirty="0">
                <a:uFillTx/>
                <a:latin typeface="Carlito"/>
                <a:cs typeface="Carlito"/>
              </a:rPr>
              <a:t> στρογγυλοποιήσουμε είναι:</a:t>
            </a:r>
            <a:endParaRPr lang="el-GR" sz="2300" b="0" i="0" u="none" strike="noStrike" kern="1200" cap="none" spc="0" baseline="0" dirty="0">
              <a:uFillTx/>
              <a:latin typeface="Carlito"/>
              <a:cs typeface="Arial"/>
            </a:endParaRPr>
          </a:p>
          <a:p>
            <a:pPr marL="354431" indent="-342900" defTabSz="457200">
              <a:lnSpc>
                <a:spcPts val="2280"/>
              </a:lnSpc>
              <a:spcBef>
                <a:spcPts val="9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&gt;5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προς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πάνω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 </a:t>
            </a:r>
            <a:r>
              <a:rPr lang="en-US" sz="2400" b="0" i="0" u="none" strike="noStrike" kern="1200" cap="none" spc="0" baseline="0" dirty="0">
                <a:uFillTx/>
                <a:latin typeface="Carlito"/>
                <a:cs typeface="Carlito"/>
              </a:rPr>
              <a:t>0.647</a:t>
            </a:r>
            <a:r>
              <a:rPr lang="el-GR" sz="2400" b="0" i="0" u="none" strike="noStrike" kern="1200" cap="none" spc="0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400" b="0" i="0" u="none" strike="noStrike" kern="1200" cap="none" spc="-18" baseline="0" dirty="0">
                <a:uFillTx/>
                <a:latin typeface="Carlito"/>
                <a:cs typeface="Carlito"/>
              </a:rPr>
              <a:t>0.65</a:t>
            </a:r>
            <a:endParaRPr lang="en-US" sz="24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54431" marR="0" lvl="0" indent="-342900" algn="l" defTabSz="457200" rtl="0" fontAlgn="auto" hangingPunct="1">
              <a:lnSpc>
                <a:spcPts val="2280"/>
              </a:lnSpc>
              <a:spcBef>
                <a:spcPts val="9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54431" indent="-342900" defTabSz="457200">
              <a:lnSpc>
                <a:spcPts val="228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&lt;5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προς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κάτω</a:t>
            </a:r>
            <a:r>
              <a:rPr lang="el-GR" sz="2300" b="0" i="0" u="none" strike="noStrike" kern="1200" cap="none" spc="39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 </a:t>
            </a:r>
            <a:r>
              <a:rPr lang="en-US" sz="2400" b="0" i="0" u="none" strike="noStrike" kern="1200" cap="none" spc="0" baseline="0" dirty="0">
                <a:uFillTx/>
                <a:latin typeface="Carlito"/>
                <a:cs typeface="Carlito"/>
              </a:rPr>
              <a:t>0.644</a:t>
            </a:r>
            <a:r>
              <a:rPr lang="en-US" sz="24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4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n-US" sz="2400" b="0" i="0" u="none" strike="noStrike" kern="1200" cap="none" spc="-18" baseline="0" dirty="0">
                <a:uFillTx/>
                <a:latin typeface="Carlito"/>
                <a:cs typeface="Carlito"/>
              </a:rPr>
              <a:t>0.64</a:t>
            </a:r>
            <a:endParaRPr lang="en-US" sz="24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1" marR="0" lvl="0" algn="l" defTabSz="457200" rtl="0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0632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dirty="0">
              <a:latin typeface="Carlito"/>
              <a:cs typeface="Arial"/>
            </a:endParaRPr>
          </a:p>
          <a:p>
            <a:pPr marL="354430" marR="0" lvl="0" indent="-34290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>
                <a:tab pos="661219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έπονται</a:t>
            </a:r>
            <a:r>
              <a:rPr lang="el-GR" sz="2300" b="1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άλλα ψηφί</a:t>
            </a:r>
            <a:r>
              <a:rPr lang="el-GR" sz="2300" dirty="0"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προς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πάνω</a:t>
            </a:r>
            <a:r>
              <a:rPr lang="el-GR" sz="2300" b="0" i="0" u="none" strike="noStrike" kern="1200" cap="none" spc="41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: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0.6454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0.65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354430" marR="0" lvl="0" indent="-342900" algn="l" defTabSz="457200" rtl="0" fontAlgn="auto" hangingPunct="1">
              <a:lnSpc>
                <a:spcPct val="100000"/>
              </a:lnSpc>
              <a:spcBef>
                <a:spcPts val="2265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=5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δεν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έπονται</a:t>
            </a:r>
            <a:r>
              <a:rPr lang="el-GR" sz="2300" b="1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άλλα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ψηφία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στρογγυλοποιείται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στον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κοντινότερο</a:t>
            </a:r>
            <a:r>
              <a:rPr lang="el-GR" sz="2300" b="1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άρτιο</a:t>
            </a:r>
            <a:r>
              <a:rPr lang="el-GR" sz="2300" b="1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αριθμό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835950" marR="0" lvl="0" algn="l" defTabSz="457200" rtl="0" fontAlgn="auto" hangingPunct="1">
              <a:lnSpc>
                <a:spcPts val="2280"/>
              </a:lnSpc>
              <a:spcBef>
                <a:spcPts val="65"/>
              </a:spcBef>
              <a:spcAft>
                <a:spcPts val="0"/>
              </a:spcAft>
              <a:buClr>
                <a:schemeClr val="tx1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0.645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0.64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835950" marR="0" lvl="0" algn="l" defTabSz="457200" rtl="0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0.635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0.64</a:t>
            </a:r>
          </a:p>
          <a:p>
            <a:pPr marL="4835950" marR="0" lvl="0" algn="l" defTabSz="457200" rtl="0" fontAlgn="auto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  <a:cs typeface="Carlito"/>
              </a:rPr>
              <a:t>π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.χ.: 4.35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+ 3.2 = 7.55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7.6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21029" marR="2626321" indent="-110075">
              <a:lnSpc>
                <a:spcPts val="227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dirty="0">
                <a:latin typeface="Carlito"/>
                <a:cs typeface="Carlito"/>
              </a:rPr>
              <a:t>Παρατήρηση:</a:t>
            </a:r>
          </a:p>
          <a:p>
            <a:pPr marL="121029" marR="2626321" indent="-110075">
              <a:lnSpc>
                <a:spcPts val="227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1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ποσότητες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1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προέρχονται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1" i="0" u="none" strike="noStrike" kern="1200" cap="none" spc="-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μετάδοση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σφάλματος (έμμεση </a:t>
            </a:r>
            <a:r>
              <a:rPr lang="el-GR" sz="2300" b="1" spc="-9" dirty="0">
                <a:latin typeface="Carlito"/>
                <a:cs typeface="Carlito"/>
              </a:rPr>
              <a:t>μέτρηση)</a:t>
            </a:r>
            <a:r>
              <a:rPr lang="el-GR" sz="2300" b="1" kern="0" spc="-9" dirty="0"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στρογγυλοποιούμε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σφάλμα στο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1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σημαντικό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ψηφίο</a:t>
            </a:r>
          </a:p>
          <a:p>
            <a:pPr marR="2626321" lvl="0" indent="11113" algn="l" defTabSz="457200" rtl="0" fontAlgn="auto" hangingPunct="1">
              <a:lnSpc>
                <a:spcPts val="227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π.χ.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 = 0.02578 V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0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n-US" sz="2000" b="0" i="0" u="none" strike="noStrike" kern="1200" cap="none" spc="-41" baseline="0" dirty="0">
                <a:uFillTx/>
                <a:latin typeface="Times New Roman"/>
                <a:cs typeface="Times New Roman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</a:t>
            </a:r>
            <a:r>
              <a:rPr lang="en-US" sz="2300" dirty="0">
                <a:latin typeface="Carlito"/>
                <a:cs typeface="Carlito"/>
              </a:rPr>
              <a:t>V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συνέχεια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στρογγυλοποιούμε</a:t>
            </a:r>
            <a:r>
              <a:rPr lang="en-US" sz="2300" spc="-5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spc="5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τιμή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ποσότητας στο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αριθμό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δεκαδικών ψηφίων με το σφάλμα</a:t>
            </a:r>
            <a:r>
              <a:rPr lang="el-GR" sz="2300" b="0" i="0" u="none" strike="noStrike" kern="1200" cap="none" spc="-9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π.χ.</a:t>
            </a:r>
            <a:r>
              <a:rPr lang="el-GR" sz="2300" b="0" i="0" u="none" strike="noStrike" kern="1200" cap="none" spc="4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4.5672 V</a:t>
            </a:r>
            <a:r>
              <a:rPr lang="el-GR" sz="2300" b="0" i="0" u="none" strike="noStrike" kern="1200" cap="none" spc="439" baseline="0" dirty="0">
                <a:uFillTx/>
                <a:latin typeface="Carlito"/>
                <a:cs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l-GR" sz="2300" b="0" i="0" u="none" strike="noStrike" kern="1200" cap="none" spc="394" baseline="0" dirty="0">
                <a:uFillTx/>
                <a:latin typeface="Carlito"/>
                <a:cs typeface="Times New Roman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(4.57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0.03)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V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281782-3E79-0E50-E06D-E2B2F97E82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2221" y="290625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858722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Κανονική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κατανομή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9F0F4F7-8C4C-C9C1-30B8-48ABA9201661}"/>
              </a:ext>
            </a:extLst>
          </p:cNvPr>
          <p:cNvSpPr txBox="1"/>
          <p:nvPr/>
        </p:nvSpPr>
        <p:spPr>
          <a:xfrm>
            <a:off x="1862221" y="963107"/>
            <a:ext cx="8253520" cy="7160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6336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1699"/>
              </a:lnSpc>
              <a:spcBef>
                <a:spcPts val="5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σφάλματα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είναι τυχαία</a:t>
            </a:r>
            <a:r>
              <a:rPr lang="en-US" sz="2300" b="1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τότε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1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1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μετρήσεων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ακολουθεί</a:t>
            </a:r>
            <a:r>
              <a:rPr lang="el-GR" sz="2300" b="1" i="0" u="none" strike="noStrike" kern="1200" cap="none" spc="-50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1" i="0" u="none" strike="noStrike" kern="1200" cap="none" spc="-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κανονική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1" i="0" u="none" strike="noStrike" kern="1200" cap="none" spc="-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(κατανομή</a:t>
            </a:r>
            <a:r>
              <a:rPr lang="el-GR" sz="2300" b="1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 err="1">
                <a:uFillTx/>
                <a:latin typeface="Carlito"/>
                <a:cs typeface="Carlito"/>
              </a:rPr>
              <a:t>Gauss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)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B2B1D86-7939-AE7E-34F9-1C26AF8F04B0}"/>
              </a:ext>
            </a:extLst>
          </p:cNvPr>
          <p:cNvSpPr txBox="1"/>
          <p:nvPr/>
        </p:nvSpPr>
        <p:spPr>
          <a:xfrm>
            <a:off x="1714564" y="3697691"/>
            <a:ext cx="2580912" cy="7323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162177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μ:</a:t>
            </a:r>
            <a:r>
              <a:rPr lang="el-GR" sz="2300" b="1" i="0" u="none" strike="noStrike" kern="1200" cap="none" spc="413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Μέση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18" baseline="0" dirty="0">
                <a:uFillTx/>
                <a:latin typeface="Carlito"/>
                <a:cs typeface="Carlito"/>
              </a:rPr>
              <a:t>Τιμή </a:t>
            </a:r>
            <a:r>
              <a:rPr lang="el-GR" sz="2300" b="1" i="0" u="none" strike="noStrike" kern="1200" cap="none" spc="-45" baseline="0" dirty="0">
                <a:uFillTx/>
                <a:latin typeface="Carlito"/>
                <a:ea typeface="Cambria Math" pitchFamily="18"/>
                <a:cs typeface="Carlito"/>
              </a:rPr>
              <a:t>→</a:t>
            </a:r>
            <a:endParaRPr lang="el-GR" sz="2300" b="1" i="0" u="none" strike="noStrike" kern="1200" cap="none" spc="-45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162177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0916FE0-F031-D1C7-5BD2-12DE1AE19BC8}"/>
              </a:ext>
            </a:extLst>
          </p:cNvPr>
          <p:cNvSpPr txBox="1"/>
          <p:nvPr/>
        </p:nvSpPr>
        <p:spPr>
          <a:xfrm>
            <a:off x="1290320" y="5546669"/>
            <a:ext cx="4391005" cy="7323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σ</a:t>
            </a:r>
            <a:r>
              <a:rPr lang="el-GR" sz="2300" b="1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: Τυπική Απόκλιση</a:t>
            </a:r>
            <a:r>
              <a:rPr lang="en-US" sz="2300" b="1" i="0" u="none" strike="noStrike" kern="1200" cap="none" spc="0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δείγματος </a:t>
            </a:r>
            <a:r>
              <a:rPr lang="el-GR" sz="2300" b="1" i="0" u="none" strike="noStrike" kern="1200" cap="none" spc="-45" baseline="0" dirty="0">
                <a:uFillTx/>
                <a:latin typeface="Carlito"/>
                <a:ea typeface="Cambria Math" pitchFamily="18"/>
                <a:cs typeface="Carlito"/>
              </a:rPr>
              <a:t>→</a:t>
            </a:r>
            <a:endParaRPr lang="el-GR" sz="2300" b="1" i="0" u="none" strike="noStrike" kern="1200" cap="none" spc="-45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16" name="Picture 18">
            <a:extLst>
              <a:ext uri="{FF2B5EF4-FFF2-40B4-BE49-F238E27FC236}">
                <a16:creationId xmlns:a16="http://schemas.microsoft.com/office/drawing/2014/main" id="{29E44479-E909-3F30-CD18-77E4F40D5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275" y="2193088"/>
            <a:ext cx="3172547" cy="10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DDEA643C-8865-F678-8E7F-502909EDC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295" y="3517020"/>
            <a:ext cx="1270750" cy="74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8" name="Picture 20">
            <a:extLst>
              <a:ext uri="{FF2B5EF4-FFF2-40B4-BE49-F238E27FC236}">
                <a16:creationId xmlns:a16="http://schemas.microsoft.com/office/drawing/2014/main" id="{51E7D33E-ADCE-F79A-7E85-5459CFB38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76" y="5290099"/>
            <a:ext cx="2818116" cy="86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AA81FF-2E15-50A2-8CA7-C162F1D870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56" y="1834025"/>
            <a:ext cx="4891798" cy="3365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FB95AC-5056-0C4D-E532-70AAB91381E1}"/>
              </a:ext>
            </a:extLst>
          </p:cNvPr>
          <p:cNvCxnSpPr>
            <a:cxnSpLocks/>
          </p:cNvCxnSpPr>
          <p:nvPr/>
        </p:nvCxnSpPr>
        <p:spPr>
          <a:xfrm flipV="1">
            <a:off x="8712971" y="2090057"/>
            <a:ext cx="0" cy="2780523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D687804-011C-A95B-D0A9-8A44A17C37FB}"/>
              </a:ext>
            </a:extLst>
          </p:cNvPr>
          <p:cNvCxnSpPr>
            <a:cxnSpLocks/>
          </p:cNvCxnSpPr>
          <p:nvPr/>
        </p:nvCxnSpPr>
        <p:spPr>
          <a:xfrm>
            <a:off x="8059309" y="3370296"/>
            <a:ext cx="1218679" cy="0"/>
          </a:xfrm>
          <a:prstGeom prst="straightConnector1">
            <a:avLst/>
          </a:prstGeom>
          <a:ln>
            <a:headEnd type="triangle"/>
            <a:tailEnd type="triangle"/>
          </a:ln>
          <a:scene3d>
            <a:camera prst="orthographicFront"/>
            <a:lightRig rig="threePt" dir="t"/>
          </a:scene3d>
          <a:sp3d contourW="190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AEEE896-99CD-C53E-041F-9C8D396C2CAC}"/>
              </a:ext>
            </a:extLst>
          </p:cNvPr>
          <p:cNvCxnSpPr/>
          <p:nvPr/>
        </p:nvCxnSpPr>
        <p:spPr>
          <a:xfrm flipV="1">
            <a:off x="4940718" y="2193088"/>
            <a:ext cx="3763833" cy="1504603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57E795E-6052-4483-D8F6-9B0FC23721BE}"/>
              </a:ext>
            </a:extLst>
          </p:cNvPr>
          <p:cNvCxnSpPr>
            <a:cxnSpLocks/>
          </p:cNvCxnSpPr>
          <p:nvPr/>
        </p:nvCxnSpPr>
        <p:spPr>
          <a:xfrm flipV="1">
            <a:off x="6400800" y="3370296"/>
            <a:ext cx="1957754" cy="2100817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6A62E66-C71E-FBFD-17CD-072F665F89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28688" y="261344"/>
            <a:ext cx="7488186" cy="565631"/>
          </a:xfrm>
        </p:spPr>
        <p:txBody>
          <a:bodyPr lIns="0" tIns="11521" rIns="0" bIns="0" anchor="ctr">
            <a:spAutoFit/>
          </a:bodyPr>
          <a:lstStyle/>
          <a:p>
            <a:pPr marL="858722" lvl="0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Κανονική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κατανομή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E63F55-EAF4-7A69-BFC3-ECA8A197C90C}"/>
              </a:ext>
            </a:extLst>
          </p:cNvPr>
          <p:cNvSpPr txBox="1"/>
          <p:nvPr/>
        </p:nvSpPr>
        <p:spPr>
          <a:xfrm>
            <a:off x="1878412" y="1043515"/>
            <a:ext cx="8040456" cy="7188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880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τυχαία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τότε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μετρήσεων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ακολουθεί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την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κανονική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 err="1">
                <a:uFillTx/>
                <a:latin typeface="Carlito"/>
                <a:cs typeface="Carlito"/>
              </a:rPr>
              <a:t>Gauss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)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99E0F19-9524-EFB4-010E-A7C238988CAC}"/>
              </a:ext>
            </a:extLst>
          </p:cNvPr>
          <p:cNvSpPr txBox="1"/>
          <p:nvPr/>
        </p:nvSpPr>
        <p:spPr>
          <a:xfrm>
            <a:off x="1204271" y="4963201"/>
            <a:ext cx="3990660" cy="17857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9793" rIns="0" bIns="0" anchor="t" anchorCtr="0" compatLnSpc="1">
            <a:spAutoFit/>
          </a:bodyPr>
          <a:lstStyle/>
          <a:p>
            <a:pPr marL="66275" marR="4608" lvl="0" indent="-55330" algn="l" defTabSz="457200" rtl="0" fontAlgn="auto" hangingPunct="1">
              <a:lnSpc>
                <a:spcPct val="100600"/>
              </a:lnSpc>
              <a:spcBef>
                <a:spcPts val="7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 Με βάση τις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μετρήσεις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μιας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φυσικής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ποσότητας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γνωρίζουμε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none" strike="noStrike" kern="1200" cap="none" spc="-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πλήρη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πιθανότητας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 τιμών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αυτής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ποσότητας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4F74EBB4-FE17-5106-9255-91CC1FDBD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17462"/>
              </p:ext>
            </p:extLst>
          </p:nvPr>
        </p:nvGraphicFramePr>
        <p:xfrm>
          <a:off x="5194930" y="4756990"/>
          <a:ext cx="6885309" cy="188695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04041">
                  <a:extLst>
                    <a:ext uri="{9D8B030D-6E8A-4147-A177-3AD203B41FA5}">
                      <a16:colId xmlns:a16="http://schemas.microsoft.com/office/drawing/2014/main" val="4066263348"/>
                    </a:ext>
                  </a:extLst>
                </a:gridCol>
                <a:gridCol w="1701939">
                  <a:extLst>
                    <a:ext uri="{9D8B030D-6E8A-4147-A177-3AD203B41FA5}">
                      <a16:colId xmlns:a16="http://schemas.microsoft.com/office/drawing/2014/main" val="3599475079"/>
                    </a:ext>
                  </a:extLst>
                </a:gridCol>
                <a:gridCol w="2037415">
                  <a:extLst>
                    <a:ext uri="{9D8B030D-6E8A-4147-A177-3AD203B41FA5}">
                      <a16:colId xmlns:a16="http://schemas.microsoft.com/office/drawing/2014/main" val="4209468534"/>
                    </a:ext>
                  </a:extLst>
                </a:gridCol>
                <a:gridCol w="2241914">
                  <a:extLst>
                    <a:ext uri="{9D8B030D-6E8A-4147-A177-3AD203B41FA5}">
                      <a16:colId xmlns:a16="http://schemas.microsoft.com/office/drawing/2014/main" val="2742109181"/>
                    </a:ext>
                  </a:extLst>
                </a:gridCol>
              </a:tblGrid>
              <a:tr h="528290">
                <a:tc>
                  <a:txBody>
                    <a:bodyPr/>
                    <a:lstStyle/>
                    <a:p>
                      <a:pPr marL="96524" lvl="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b="1" spc="-30" dirty="0">
                          <a:solidFill>
                            <a:srgbClr val="000000"/>
                          </a:solidFill>
                        </a:rPr>
                        <a:t>P(</a:t>
                      </a:r>
                      <a:r>
                        <a:rPr lang="el-GR" sz="2000" b="1" spc="-30" dirty="0"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rPr lang="en-US" sz="2000" b="1" spc="-30" dirty="0">
                          <a:solidFill>
                            <a:srgbClr val="000000"/>
                          </a:solidFill>
                        </a:rPr>
                        <a:t>x-</a:t>
                      </a:r>
                      <a:r>
                        <a:rPr lang="el-GR" sz="2000" b="1" spc="-20" dirty="0">
                          <a:solidFill>
                            <a:srgbClr val="000000"/>
                          </a:solidFill>
                        </a:rPr>
                        <a:t>μ|&lt;σ)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b="1" spc="-25" dirty="0">
                          <a:solidFill>
                            <a:srgbClr val="000000"/>
                          </a:solidFill>
                        </a:rPr>
                        <a:t>P(|x-</a:t>
                      </a:r>
                      <a:r>
                        <a:rPr lang="el-GR" sz="2000" b="1" dirty="0">
                          <a:solidFill>
                            <a:srgbClr val="000000"/>
                          </a:solidFill>
                        </a:rPr>
                        <a:t>μ</a:t>
                      </a:r>
                      <a:r>
                        <a:rPr lang="el-GR" sz="2000" b="1" spc="20" dirty="0">
                          <a:solidFill>
                            <a:srgbClr val="000000"/>
                          </a:solidFill>
                        </a:rPr>
                        <a:t>|</a:t>
                      </a:r>
                      <a:r>
                        <a:rPr lang="el-GR" sz="2000" b="1" spc="-25" dirty="0">
                          <a:solidFill>
                            <a:srgbClr val="000000"/>
                          </a:solidFill>
                        </a:rPr>
                        <a:t>&gt;σ)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b="1" spc="-25" dirty="0">
                          <a:solidFill>
                            <a:srgbClr val="000000"/>
                          </a:solidFill>
                        </a:rPr>
                        <a:t>Total 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extLst>
                  <a:ext uri="{0D108BD9-81ED-4DB2-BD59-A6C34878D82A}">
                    <a16:rowId xmlns:a16="http://schemas.microsoft.com/office/drawing/2014/main" val="2367834989"/>
                  </a:ext>
                </a:extLst>
              </a:tr>
              <a:tr h="275523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l-GR" sz="2000" spc="-25" dirty="0">
                          <a:solidFill>
                            <a:srgbClr val="000000"/>
                          </a:solidFill>
                        </a:rPr>
                        <a:t>1σ</a:t>
                      </a:r>
                      <a:endParaRPr lang="el-GR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34.1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34.1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68.2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3430" marB="0"/>
                </a:tc>
                <a:extLst>
                  <a:ext uri="{0D108BD9-81ED-4DB2-BD59-A6C34878D82A}">
                    <a16:rowId xmlns:a16="http://schemas.microsoft.com/office/drawing/2014/main" val="2136646704"/>
                  </a:ext>
                </a:extLst>
              </a:tr>
              <a:tr h="276343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l-GR" sz="2000" spc="-25">
                          <a:solidFill>
                            <a:srgbClr val="000000"/>
                          </a:solidFill>
                        </a:rPr>
                        <a:t>2σ</a:t>
                      </a:r>
                      <a:endParaRPr lang="el-GR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47.5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47.5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95.4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4573" marB="0"/>
                </a:tc>
                <a:extLst>
                  <a:ext uri="{0D108BD9-81ED-4DB2-BD59-A6C34878D82A}">
                    <a16:rowId xmlns:a16="http://schemas.microsoft.com/office/drawing/2014/main" val="1856912926"/>
                  </a:ext>
                </a:extLst>
              </a:tr>
              <a:tr h="276756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l-GR" sz="2000" spc="-25">
                          <a:solidFill>
                            <a:srgbClr val="000000"/>
                          </a:solidFill>
                        </a:rPr>
                        <a:t>3σ</a:t>
                      </a:r>
                      <a:endParaRPr lang="el-GR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49.8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49.8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2000" spc="-20" dirty="0">
                          <a:solidFill>
                            <a:srgbClr val="000000"/>
                          </a:solidFill>
                        </a:rPr>
                        <a:t>99.7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5149" marB="0"/>
                </a:tc>
                <a:extLst>
                  <a:ext uri="{0D108BD9-81ED-4DB2-BD59-A6C34878D82A}">
                    <a16:rowId xmlns:a16="http://schemas.microsoft.com/office/drawing/2014/main" val="4210997901"/>
                  </a:ext>
                </a:extLst>
              </a:tr>
              <a:tr h="277589"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l-GR" sz="2000" spc="-25">
                          <a:solidFill>
                            <a:srgbClr val="000000"/>
                          </a:solidFill>
                        </a:rPr>
                        <a:t>5σ</a:t>
                      </a:r>
                      <a:endParaRPr lang="el-GR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000" spc="-10">
                          <a:solidFill>
                            <a:srgbClr val="000000"/>
                          </a:solidFill>
                        </a:rPr>
                        <a:t>49.99</a:t>
                      </a:r>
                      <a:endParaRPr lang="en-US" sz="200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000" spc="-10" dirty="0">
                          <a:solidFill>
                            <a:srgbClr val="000000"/>
                          </a:solidFill>
                        </a:rPr>
                        <a:t>49.99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tc>
                  <a:txBody>
                    <a:bodyPr/>
                    <a:lstStyle/>
                    <a:p>
                      <a:pPr marL="96524" lvl="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lang="en-US" sz="2000" spc="-10" dirty="0">
                          <a:solidFill>
                            <a:srgbClr val="000000"/>
                          </a:solidFill>
                        </a:rPr>
                        <a:t>99.999</a:t>
                      </a:r>
                      <a:endParaRPr lang="en-US" sz="2000" dirty="0">
                        <a:solidFill>
                          <a:srgbClr val="000000"/>
                        </a:solidFill>
                        <a:latin typeface="Carlito"/>
                        <a:cs typeface="Carlito"/>
                      </a:endParaRPr>
                    </a:p>
                  </a:txBody>
                  <a:tcPr marL="0" marR="0" marT="36310" marB="0"/>
                </a:tc>
                <a:extLst>
                  <a:ext uri="{0D108BD9-81ED-4DB2-BD59-A6C34878D82A}">
                    <a16:rowId xmlns:a16="http://schemas.microsoft.com/office/drawing/2014/main" val="1752065213"/>
                  </a:ext>
                </a:extLst>
              </a:tr>
            </a:tbl>
          </a:graphicData>
        </a:graphic>
      </p:graphicFrame>
      <p:pic>
        <p:nvPicPr>
          <p:cNvPr id="14" name="Picture 16">
            <a:extLst>
              <a:ext uri="{FF2B5EF4-FFF2-40B4-BE49-F238E27FC236}">
                <a16:creationId xmlns:a16="http://schemas.microsoft.com/office/drawing/2014/main" id="{CA0B075F-B3E8-BE14-7851-01103F4F1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322" y="2238973"/>
            <a:ext cx="3172547" cy="1045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0B96C32-47B8-410F-E4BE-388DD0604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8022" r="22559" b="24442"/>
          <a:stretch>
            <a:fillRect/>
          </a:stretch>
        </p:blipFill>
        <p:spPr bwMode="auto">
          <a:xfrm>
            <a:off x="5657155" y="1762325"/>
            <a:ext cx="5330635" cy="2888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57013FC-75F6-BC98-5587-2F05D0001600}"/>
              </a:ext>
            </a:extLst>
          </p:cNvPr>
          <p:cNvCxnSpPr>
            <a:cxnSpLocks/>
          </p:cNvCxnSpPr>
          <p:nvPr/>
        </p:nvCxnSpPr>
        <p:spPr>
          <a:xfrm flipV="1">
            <a:off x="8450630" y="3428999"/>
            <a:ext cx="373907" cy="1444451"/>
          </a:xfrm>
          <a:prstGeom prst="straightConnector1">
            <a:avLst/>
          </a:prstGeom>
          <a:ln w="3175">
            <a:tailEnd type="triangle"/>
          </a:ln>
          <a:scene3d>
            <a:camera prst="orthographicFront"/>
            <a:lightRig rig="threePt" dir="t"/>
          </a:scene3d>
          <a:sp3d contourW="3810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024F1C-23A5-CB1E-3578-6BAA871666E3}"/>
              </a:ext>
            </a:extLst>
          </p:cNvPr>
          <p:cNvCxnSpPr>
            <a:cxnSpLocks/>
          </p:cNvCxnSpPr>
          <p:nvPr/>
        </p:nvCxnSpPr>
        <p:spPr>
          <a:xfrm flipV="1">
            <a:off x="7335297" y="3429000"/>
            <a:ext cx="647683" cy="1444451"/>
          </a:xfrm>
          <a:prstGeom prst="straightConnector1">
            <a:avLst/>
          </a:prstGeom>
          <a:ln w="3175">
            <a:tailEnd type="triangle"/>
          </a:ln>
          <a:scene3d>
            <a:camera prst="orthographicFront"/>
            <a:lightRig rig="threePt" dir="t"/>
          </a:scene3d>
          <a:sp3d extrusionH="127000" contourW="31750">
            <a:contourClr>
              <a:srgbClr val="FF0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CAE6B810-C325-9650-4103-6615B5241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132" y="3573036"/>
            <a:ext cx="2828925" cy="93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4FE6F-EB0F-9E96-872E-E194B9BF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816" y="152971"/>
            <a:ext cx="9404722" cy="763522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Κανονική</a:t>
            </a:r>
            <a:r>
              <a:rPr lang="el-GR" b="1" spc="23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κατανομή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BF5E20C9-801C-B20A-B84C-36EF36EB8351}"/>
              </a:ext>
            </a:extLst>
          </p:cNvPr>
          <p:cNvSpPr txBox="1"/>
          <p:nvPr/>
        </p:nvSpPr>
        <p:spPr>
          <a:xfrm>
            <a:off x="1128713" y="1112366"/>
            <a:ext cx="11180124" cy="50938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880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σφάλματα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τυχαία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τότε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μετρήσεων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ακολουθεί</a:t>
            </a:r>
            <a:r>
              <a:rPr lang="el-GR" sz="2300" b="0" i="0" u="none" strike="noStrike" kern="1200" cap="none" spc="-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την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κανονική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(κατανομή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 err="1">
                <a:uFillTx/>
                <a:latin typeface="Carlito"/>
                <a:cs typeface="Carlito"/>
              </a:rPr>
              <a:t>Gauss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)</a:t>
            </a:r>
          </a:p>
          <a:p>
            <a:pPr marL="11530" marR="4608" lvl="0" indent="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spc="-9" dirty="0">
              <a:latin typeface="Carlito"/>
              <a:cs typeface="Carlito"/>
            </a:endParaRP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Σύγκριση πειραματικής (Α</a:t>
            </a:r>
            <a:r>
              <a:rPr lang="el-GR" sz="2300" b="1" spc="-9" baseline="-25000" dirty="0">
                <a:latin typeface="Carlito"/>
                <a:cs typeface="Carlito"/>
              </a:rPr>
              <a:t>π</a:t>
            </a:r>
            <a:r>
              <a:rPr lang="el-GR" sz="2300" b="1" spc="-9" dirty="0">
                <a:latin typeface="Carlito"/>
                <a:cs typeface="Carlito"/>
              </a:rPr>
              <a:t>)και θεωρητικής τιμής (Α</a:t>
            </a:r>
            <a:r>
              <a:rPr lang="el-GR" sz="2300" b="1" spc="-9" baseline="-25000" dirty="0">
                <a:latin typeface="Carlito"/>
                <a:cs typeface="Carlito"/>
              </a:rPr>
              <a:t>θ</a:t>
            </a:r>
            <a:r>
              <a:rPr lang="el-GR" sz="2300" b="1" spc="-9" dirty="0">
                <a:latin typeface="Carlito"/>
                <a:cs typeface="Carlito"/>
              </a:rPr>
              <a:t> ).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354430" marR="4608" indent="-342900" defTabSz="457200">
              <a:lnSpc>
                <a:spcPct val="102899"/>
              </a:lnSpc>
              <a:spcBef>
                <a:spcPts val="25"/>
              </a:spcBef>
              <a:buFont typeface="Wingdings" panose="05000000000000000000" pitchFamily="2" charset="2"/>
              <a:buChar char="v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Πειραματική και θεωρητική με σφάλματα </a:t>
            </a:r>
            <a:r>
              <a:rPr lang="el-GR" sz="2300" b="1" spc="-9" dirty="0" err="1">
                <a:latin typeface="Carlito"/>
                <a:cs typeface="Carlito"/>
              </a:rPr>
              <a:t>σ</a:t>
            </a:r>
            <a:r>
              <a:rPr lang="el-GR" sz="2300" b="1" spc="-9" baseline="-25000" dirty="0" err="1">
                <a:latin typeface="Carlito"/>
                <a:cs typeface="Carlito"/>
              </a:rPr>
              <a:t>π</a:t>
            </a:r>
            <a:r>
              <a:rPr lang="el-GR" sz="2300" b="1" spc="-9" dirty="0" err="1">
                <a:latin typeface="Carlito"/>
                <a:cs typeface="Carlito"/>
              </a:rPr>
              <a:t>και</a:t>
            </a:r>
            <a:r>
              <a:rPr lang="el-GR" sz="2300" b="1" spc="-9" dirty="0">
                <a:latin typeface="Carlito"/>
                <a:cs typeface="Carlito"/>
              </a:rPr>
              <a:t> </a:t>
            </a:r>
            <a:r>
              <a:rPr lang="el-GR" sz="2300" b="1" spc="-9" dirty="0" err="1">
                <a:latin typeface="Carlito"/>
                <a:cs typeface="Carlito"/>
              </a:rPr>
              <a:t>σ</a:t>
            </a:r>
            <a:r>
              <a:rPr lang="el-GR" sz="2300" b="1" spc="-9" baseline="-25000" dirty="0" err="1">
                <a:latin typeface="Carlito"/>
                <a:cs typeface="Carlito"/>
              </a:rPr>
              <a:t>θ</a:t>
            </a:r>
            <a:r>
              <a:rPr lang="el-GR" sz="2300" b="1" spc="-9" baseline="-25000" dirty="0">
                <a:latin typeface="Carlito"/>
                <a:cs typeface="Carlito"/>
              </a:rPr>
              <a:t> </a:t>
            </a:r>
            <a:r>
              <a:rPr lang="el-GR" sz="2300" b="1" spc="-9" dirty="0">
                <a:latin typeface="Carlito"/>
                <a:cs typeface="Carlito"/>
              </a:rPr>
              <a:t> αντίστοιχα: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Αν           </a:t>
            </a:r>
            <a:r>
              <a:rPr lang="en-US" sz="2300" b="1" spc="-9" dirty="0">
                <a:latin typeface="Carlito"/>
                <a:cs typeface="Carlito"/>
              </a:rPr>
              <a:t> </a:t>
            </a:r>
            <a:r>
              <a:rPr lang="el-GR" sz="2300" b="1" spc="-9" dirty="0">
                <a:latin typeface="Carlito"/>
                <a:cs typeface="Carlito"/>
              </a:rPr>
              <a:t>τότε  πειραματική και θεωρητική τιμή συμφωνούν μέσα στα 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όρια των σφαλμάτων τους.</a:t>
            </a:r>
          </a:p>
          <a:p>
            <a:pPr marL="11530" marR="4608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354430" marR="4608" lvl="0" indent="-34290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Πειραματική με σφάλμα </a:t>
            </a:r>
            <a:r>
              <a:rPr lang="el-GR" sz="2300" b="1" spc="-9" dirty="0" err="1">
                <a:latin typeface="Carlito"/>
                <a:cs typeface="Carlito"/>
              </a:rPr>
              <a:t>σ</a:t>
            </a:r>
            <a:r>
              <a:rPr lang="el-GR" sz="2300" b="1" spc="-9" baseline="-25000" dirty="0" err="1">
                <a:latin typeface="Carlito"/>
                <a:cs typeface="Carlito"/>
              </a:rPr>
              <a:t>π</a:t>
            </a:r>
            <a:r>
              <a:rPr lang="el-GR" sz="2300" b="1" spc="-9" baseline="-25000" dirty="0">
                <a:latin typeface="Carlito"/>
                <a:cs typeface="Carlito"/>
              </a:rPr>
              <a:t> </a:t>
            </a:r>
            <a:r>
              <a:rPr lang="el-GR" sz="2300" b="1" spc="-9" dirty="0">
                <a:latin typeface="Carlito"/>
                <a:cs typeface="Carlito"/>
              </a:rPr>
              <a:t> και θεωρητική χωρίς σφάλμα :</a:t>
            </a:r>
          </a:p>
          <a:p>
            <a:pPr marL="354430" marR="4608" lvl="0" indent="-342900" algn="l" defTabSz="457200" rtl="0" fontAlgn="auto" hangingPunct="1">
              <a:lnSpc>
                <a:spcPct val="102899"/>
              </a:lnSpc>
              <a:spcBef>
                <a:spcPts val="25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spc="-9" dirty="0">
              <a:latin typeface="Carlito"/>
              <a:cs typeface="Carlito"/>
            </a:endParaRPr>
          </a:p>
          <a:p>
            <a:pPr marL="11530" marR="4608" lvl="0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Αν </a:t>
            </a:r>
            <a:r>
              <a:rPr lang="en-US" sz="2300" b="1" spc="-9" dirty="0">
                <a:latin typeface="Carlito"/>
                <a:cs typeface="Carlito"/>
              </a:rPr>
              <a:t>             </a:t>
            </a:r>
            <a:r>
              <a:rPr lang="el-GR" sz="2300" b="1" spc="-9" dirty="0">
                <a:latin typeface="Carlito"/>
                <a:cs typeface="Carlito"/>
              </a:rPr>
              <a:t>τότε  πειραματική και θεωρητική τιμή συμφωνούν μέσα στα όρια του</a:t>
            </a:r>
          </a:p>
          <a:p>
            <a:pPr marL="11530" marR="4608" lvl="0" defTabSz="457200">
              <a:lnSpc>
                <a:spcPct val="102899"/>
              </a:lnSpc>
              <a:spcBef>
                <a:spcPts val="2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9" dirty="0">
                <a:latin typeface="Carlito"/>
                <a:cs typeface="Carlito"/>
              </a:rPr>
              <a:t>     πειραματικού σφάλματος.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AA9A02-9008-EC4D-4C73-23098841D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46451"/>
              </p:ext>
            </p:extLst>
          </p:nvPr>
        </p:nvGraphicFramePr>
        <p:xfrm>
          <a:off x="9381290" y="2662025"/>
          <a:ext cx="21082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000" imgH="469800" progId="Equation.DSMT4">
                  <p:embed/>
                </p:oleObj>
              </mc:Choice>
              <mc:Fallback>
                <p:oleObj name="Equation" r:id="rId2" imgW="92700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81290" y="2662025"/>
                        <a:ext cx="2108200" cy="106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51F7C9C-4089-EA62-4520-61A071CE1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22697"/>
              </p:ext>
            </p:extLst>
          </p:nvPr>
        </p:nvGraphicFramePr>
        <p:xfrm>
          <a:off x="9000337" y="4471588"/>
          <a:ext cx="198278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27000" imgH="431640" progId="Equation.DSMT4">
                  <p:embed/>
                </p:oleObj>
              </mc:Choice>
              <mc:Fallback>
                <p:oleObj name="Equation" r:id="rId4" imgW="9270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0337" y="4471588"/>
                        <a:ext cx="198278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3991CF0-F3C7-66B3-789E-258573391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34036"/>
              </p:ext>
            </p:extLst>
          </p:nvPr>
        </p:nvGraphicFramePr>
        <p:xfrm>
          <a:off x="1998186" y="5480204"/>
          <a:ext cx="5588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8186" y="5480204"/>
                        <a:ext cx="558800" cy="33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F52DB63-7807-A09F-FC70-E8FE1D3FE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749661"/>
              </p:ext>
            </p:extLst>
          </p:nvPr>
        </p:nvGraphicFramePr>
        <p:xfrm>
          <a:off x="1850073" y="3659293"/>
          <a:ext cx="6111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177480" progId="Equation.DSMT4">
                  <p:embed/>
                </p:oleObj>
              </mc:Choice>
              <mc:Fallback>
                <p:oleObj name="Equation" r:id="rId8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50073" y="3659293"/>
                        <a:ext cx="61118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05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661A066-FDE5-3239-F357-F42EA65CDC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43736" y="171593"/>
            <a:ext cx="7488186" cy="565631"/>
          </a:xfrm>
        </p:spPr>
        <p:txBody>
          <a:bodyPr lIns="0" tIns="11521" rIns="0" bIns="0" anchor="ctr">
            <a:spAutoFit/>
          </a:bodyPr>
          <a:lstStyle/>
          <a:p>
            <a:pPr marL="562493" lvl="0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21601BC-B368-92AD-2C75-71DD479A3C5F}"/>
              </a:ext>
            </a:extLst>
          </p:cNvPr>
          <p:cNvSpPr txBox="1"/>
          <p:nvPr/>
        </p:nvSpPr>
        <p:spPr>
          <a:xfrm>
            <a:off x="1763040" y="5119696"/>
            <a:ext cx="8665920" cy="10734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52001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Έστω</a:t>
            </a:r>
            <a:r>
              <a:rPr lang="el-GR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ότι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διάμετρο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ενός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r>
              <a:rPr lang="el-GR" sz="2300" dirty="0">
                <a:latin typeface="Carlito"/>
                <a:cs typeface="Carlito"/>
              </a:rPr>
              <a:t> 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(27.62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0.01)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  <a:tabLst>
                <a:tab pos="472184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περίμετρό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n-US" sz="2300" spc="-23" dirty="0">
                <a:latin typeface="Carlito"/>
                <a:cs typeface="Carlito"/>
              </a:rPr>
              <a:t>: </a:t>
            </a:r>
            <a:r>
              <a:rPr lang="en-US" sz="2300" kern="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</a:t>
            </a:r>
            <a:r>
              <a:rPr lang="en-US" sz="2300" kern="0" dirty="0">
                <a:latin typeface="Carlito"/>
                <a:cs typeface="Carlito"/>
              </a:rPr>
              <a:t> </a:t>
            </a:r>
            <a:r>
              <a:rPr lang="el-GR" sz="2300" kern="0" dirty="0"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;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7E1D4-23E2-47CE-1652-BC5BAA90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636" y="1065897"/>
            <a:ext cx="3114675" cy="38004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BF17D2E-E631-62B0-17DB-E2A5C6345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70018" y="238141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F032A1-CC6F-32E7-0FC3-DA738DC8E0E4}"/>
              </a:ext>
            </a:extLst>
          </p:cNvPr>
          <p:cNvSpPr txBox="1"/>
          <p:nvPr/>
        </p:nvSpPr>
        <p:spPr>
          <a:xfrm>
            <a:off x="1739151" y="849939"/>
            <a:ext cx="8580506" cy="71218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8641" rIns="0" bIns="0" anchor="t" anchorCtr="0" compatLnSpc="1">
            <a:spAutoFit/>
          </a:bodyPr>
          <a:lstStyle/>
          <a:p>
            <a:pPr marL="11530" marR="4608" lvl="0" indent="0" algn="l" defTabSz="457200" rtl="0" fontAlgn="auto" hangingPunct="1">
              <a:lnSpc>
                <a:spcPct val="100899"/>
              </a:lnSpc>
              <a:spcBef>
                <a:spcPts val="70"/>
              </a:spcBef>
              <a:spcAft>
                <a:spcPts val="0"/>
              </a:spcAft>
              <a:buNone/>
              <a:tabLst>
                <a:tab pos="1772207" algn="l"/>
                <a:tab pos="3742089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spc="-68" dirty="0">
                <a:latin typeface="Carlito"/>
                <a:cs typeface="Carlito"/>
              </a:rPr>
              <a:t>Τ</a:t>
            </a:r>
            <a:r>
              <a:rPr lang="el-GR" sz="2300" b="0" i="0" u="none" strike="noStrike" kern="1200" cap="none" spc="-68" baseline="0" dirty="0">
                <a:uFillTx/>
                <a:latin typeface="Carlito"/>
                <a:cs typeface="Carlito"/>
              </a:rPr>
              <a:t>o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μιας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παράγωγου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ποσότητας (έμμεσα «μετρημένης»)</a:t>
            </a:r>
            <a:r>
              <a:rPr lang="el-GR" sz="2300" b="0" i="0" strike="noStrike" kern="1200" cap="none" spc="23" baseline="0" dirty="0">
                <a:uFillTx/>
                <a:latin typeface="Carlito"/>
                <a:cs typeface="Carlito"/>
              </a:rPr>
              <a:t> 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f</a:t>
            </a:r>
            <a:r>
              <a:rPr lang="en-US" sz="2300" b="0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προέρχεται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μια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 err="1">
                <a:uFillTx/>
                <a:latin typeface="Carlito"/>
                <a:cs typeface="Carlito"/>
              </a:rPr>
              <a:t>x±δx</a:t>
            </a:r>
            <a:r>
              <a:rPr lang="en-US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μέσω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σχέσης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f(x)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E923A7D4-585B-15E5-56C4-49F2419D497F}"/>
                  </a:ext>
                </a:extLst>
              </p:cNvPr>
              <p:cNvSpPr txBox="1"/>
              <p:nvPr/>
            </p:nvSpPr>
            <p:spPr>
              <a:xfrm>
                <a:off x="1739152" y="1862398"/>
                <a:ext cx="5007877" cy="476222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0" tIns="11521" rIns="0" bIns="0" anchor="t" anchorCtr="0" compatLnSpc="1">
                <a:spAutoFit/>
              </a:bodyPr>
              <a:lstStyle/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9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μέγιστη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και</a:t>
                </a:r>
                <a:r>
                  <a:rPr lang="el-GR" sz="2300" b="0" i="0" u="none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ελάχιστη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τιμή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του</a:t>
                </a:r>
                <a:r>
                  <a:rPr lang="el-GR" sz="2300" b="0" i="0" u="none" strike="noStrike" kern="1200" cap="none" spc="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f</a:t>
                </a:r>
                <a:r>
                  <a:rPr lang="en-US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θα</a:t>
                </a:r>
                <a:r>
                  <a:rPr lang="el-GR" sz="2300" b="0" i="0" u="none" strike="noStrike" kern="1200" cap="none" spc="23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9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είναι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35"/>
                  </a:spcBef>
                  <a:spcAft>
                    <a:spcPts val="0"/>
                  </a:spcAft>
                  <a:buNone/>
                  <a:tabLst>
                    <a:tab pos="1288087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313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</a:t>
                </a:r>
                <a:r>
                  <a:rPr lang="en-US" sz="2300" b="0" i="0" u="none" strike="noStrike" kern="1200" cap="none" spc="313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𝑚</a:t>
                </a:r>
                <a:r>
                  <a:rPr lang="en-US" sz="2300" b="0" i="0" u="none" strike="noStrike" kern="1200" cap="none" spc="300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𝑎</a:t>
                </a:r>
                <a:r>
                  <a:rPr lang="en-US" sz="2300" b="0" i="0" u="none" strike="noStrike" kern="1200" cap="none" spc="286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𝑥</a:t>
                </a:r>
                <a:r>
                  <a:rPr lang="en-US" sz="2300" b="0" i="0" u="none" strike="noStrike" kern="1200" cap="none" spc="592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91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f(</a:t>
                </a:r>
                <a:r>
                  <a:rPr lang="en-US" sz="2300" b="0" i="0" u="none" strike="noStrike" kern="1200" cap="none" spc="150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𝑥</a:t>
                </a:r>
                <a:r>
                  <a:rPr lang="en-US" sz="2300" b="0" i="0" u="none" strike="noStrike" kern="1200" cap="none" spc="224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333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+</a:t>
                </a:r>
                <a:r>
                  <a:rPr lang="en-US" sz="2300" b="0" i="0" u="none" strike="noStrike" kern="1200" cap="none" spc="-32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95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𝛿𝑥)</a:t>
                </a: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35"/>
                  </a:spcBef>
                  <a:spcAft>
                    <a:spcPts val="0"/>
                  </a:spcAft>
                  <a:buNone/>
                  <a:tabLst>
                    <a:tab pos="1288087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0" i="0" u="none" strike="noStrike" kern="1200" cap="none" spc="380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</a:t>
                </a:r>
                <a:r>
                  <a:rPr lang="en-US" sz="2300" b="0" i="0" u="none" strike="noStrike" kern="1200" cap="none" spc="380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𝑚𝑖𝑛</a:t>
                </a:r>
                <a:r>
                  <a:rPr lang="en-US" sz="2300" b="0" i="0" u="none" strike="noStrike" kern="1200" cap="none" spc="578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91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f(</a:t>
                </a:r>
                <a:r>
                  <a:rPr lang="en-US" sz="2300" b="0" i="0" u="none" strike="noStrike" kern="1200" cap="none" spc="150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𝑥</a:t>
                </a:r>
                <a:r>
                  <a:rPr lang="en-US" sz="2300" b="0" i="0" u="none" strike="noStrike" kern="1200" cap="none" spc="224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333" baseline="-16975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408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−</a:t>
                </a:r>
                <a:r>
                  <a:rPr lang="en-US" sz="2300" b="0" i="0" u="none" strike="noStrike" kern="1200" cap="none" spc="-32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95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𝛿𝑥)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FreeSerif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253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και το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σφάλμα</a:t>
                </a:r>
                <a:r>
                  <a:rPr lang="el-GR" sz="2300" b="0" i="0" u="none" strike="noStrike" kern="1200" cap="none" spc="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θα</a:t>
                </a:r>
                <a:r>
                  <a:rPr lang="el-GR" sz="2300" b="0" i="0" u="none" strike="noStrike" kern="1200" cap="none" spc="14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 </a:t>
                </a:r>
                <a:r>
                  <a:rPr lang="el-GR" sz="2300" b="0" i="0" u="none" strike="noStrike" kern="1200" cap="none" spc="-18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είναι</a:t>
                </a: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>
                    <a:tab pos="2378500" algn="l"/>
                    <a:tab pos="3399747" algn="l"/>
                    <a:tab pos="3925939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304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𝛿</a:t>
                </a:r>
                <a:r>
                  <a:rPr lang="en-US" sz="2300" b="0" i="0" u="none" strike="noStrike" kern="1200" cap="none" spc="304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</a:t>
                </a:r>
                <a:r>
                  <a:rPr lang="en-US" sz="2300" b="0" i="0" u="none" strike="noStrike" kern="1200" cap="none" spc="141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73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f</a:t>
                </a:r>
                <a:r>
                  <a:rPr lang="en-US" sz="2300" b="0" i="0" u="none" strike="noStrike" kern="1200" cap="none" spc="333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𝑚𝑎𝑥</a:t>
                </a:r>
                <a:r>
                  <a:rPr lang="en-US" sz="2300" b="0" i="0" u="none" strike="noStrike" kern="1200" cap="none" spc="319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−</a:t>
                </a:r>
                <a:r>
                  <a:rPr lang="en-US" sz="2300" b="0" i="0" u="none" strike="noStrike" kern="1200" cap="none" spc="-45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f </a:t>
                </a:r>
                <a:r>
                  <a:rPr lang="en-US" sz="2300" b="0" i="0" u="none" strike="noStrike" kern="1200" cap="none" spc="272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272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=</a:t>
                </a:r>
                <a:r>
                  <a:rPr lang="en-US" sz="2300" b="0" i="0" u="none" strike="noStrike" kern="1200" cap="none" spc="428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-16339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 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f(x</a:t>
                </a:r>
                <a:r>
                  <a:rPr lang="en-US" sz="2300" b="0" i="0" u="none" strike="noStrike" kern="1200" cap="none" spc="377" baseline="-2500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0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+</a:t>
                </a:r>
                <a:r>
                  <a:rPr lang="el-GR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δ</a:t>
                </a:r>
                <a:r>
                  <a:rPr lang="en-US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FreeSerif"/>
                  </a:rPr>
                  <a:t>x)-f(x)</a:t>
                </a: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>
                    <a:tab pos="2378500" algn="l"/>
                    <a:tab pos="3399747" algn="l"/>
                    <a:tab pos="3925939" algn="l"/>
                  </a:tabLs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377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ή</a:t>
                </a:r>
                <a:endParaRPr lang="en-US" sz="2300" b="0" i="0" u="none" strike="noStrike" kern="1200" cap="none" spc="-45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3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Matura MT Script Capitals" pitchFamily="66"/>
                    <a:cs typeface="Carlito"/>
                  </a:rPr>
                  <a:t> ≌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3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3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3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3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3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≡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cs typeface="Carlito"/>
                </a:endParaRP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Άρα </a:t>
                </a:r>
              </a:p>
              <a:p>
                <a:pPr marL="34582" marR="0" lvl="0" indent="0" algn="l" defTabSz="457200" rtl="0" fontAlgn="auto" hangingPunct="1">
                  <a:lnSpc>
                    <a:spcPct val="100000"/>
                  </a:lnSpc>
                  <a:spcBef>
                    <a:spcPts val="45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δ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f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= |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|δ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x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(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Πιθανό σφάλμα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  <a:cs typeface="Carlito"/>
                  </a:rPr>
                  <a:t>)</a:t>
                </a:r>
              </a:p>
            </p:txBody>
          </p:sp>
        </mc:Choice>
        <mc:Fallback xmlns="">
          <p:sp>
            <p:nvSpPr>
              <p:cNvPr id="4" name="object 8">
                <a:extLst>
                  <a:ext uri="{FF2B5EF4-FFF2-40B4-BE49-F238E27FC236}">
                    <a16:creationId xmlns:a16="http://schemas.microsoft.com/office/drawing/2014/main" id="{E923A7D4-585B-15E5-56C4-49F2419D4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52" y="1862398"/>
                <a:ext cx="5007877" cy="4762229"/>
              </a:xfrm>
              <a:prstGeom prst="rect">
                <a:avLst/>
              </a:prstGeom>
              <a:blipFill>
                <a:blip r:embed="rId2"/>
                <a:stretch>
                  <a:fillRect l="-2798" t="-1793" b="-128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E27B0A7-16A0-0FBD-1EF8-B15273CE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04" y="2297986"/>
            <a:ext cx="5350451" cy="415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2AE020E-77AF-C7A9-F9C4-DAB244ED06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1907" y="357897"/>
            <a:ext cx="7488186" cy="565631"/>
          </a:xfrm>
        </p:spPr>
        <p:txBody>
          <a:bodyPr lIns="0" tIns="11521" rIns="0" bIns="0" anchor="ctr">
            <a:spAutoFit/>
          </a:bodyPr>
          <a:lstStyle/>
          <a:p>
            <a:pPr marL="562493" lvl="0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DC5AB30-D29D-2F29-26F8-23609444CA95}"/>
              </a:ext>
            </a:extLst>
          </p:cNvPr>
          <p:cNvSpPr txBox="1"/>
          <p:nvPr/>
        </p:nvSpPr>
        <p:spPr>
          <a:xfrm>
            <a:off x="1617695" y="1256265"/>
            <a:ext cx="8568742" cy="20428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520019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Έστω</a:t>
            </a:r>
            <a:r>
              <a:rPr lang="el-GR" sz="2300" b="0" i="0" u="none" strike="noStrike" kern="1200" cap="none" spc="41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ότι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διάμετρο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ενός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r>
              <a:rPr lang="en-US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(27.62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0.01)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  <a:tabLst>
                <a:tab pos="472184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Ποιο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περίμετρό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 </a:t>
            </a:r>
            <a:r>
              <a:rPr lang="en-US" sz="230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πα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;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360200" lvl="0" indent="0" algn="l" defTabSz="457200" rtl="0" fontAlgn="auto" hangingPunct="1">
              <a:lnSpc>
                <a:spcPct val="199100"/>
              </a:lnSpc>
              <a:spcBef>
                <a:spcPts val="85"/>
              </a:spcBef>
              <a:spcAft>
                <a:spcPts val="0"/>
              </a:spcAft>
              <a:buNone/>
              <a:tabLst>
                <a:tab pos="177220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kern="0" spc="-68" dirty="0"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μιας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παράγωγου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ποσότητας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f,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προέρχεται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μια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x ± </a:t>
            </a:r>
            <a:r>
              <a:rPr lang="el-GR" sz="2300" b="0" i="0" u="none" strike="noStrike" kern="1200" cap="none" spc="-18" baseline="0" dirty="0" err="1">
                <a:uFillTx/>
                <a:latin typeface="Carlito"/>
                <a:cs typeface="Carlito"/>
              </a:rPr>
              <a:t>δx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είναι :</a:t>
            </a:r>
            <a:r>
              <a:rPr lang="en-US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87A98C6-D62F-E675-BEC5-76B3B15FCA27}"/>
              </a:ext>
            </a:extLst>
          </p:cNvPr>
          <p:cNvSpPr txBox="1"/>
          <p:nvPr/>
        </p:nvSpPr>
        <p:spPr>
          <a:xfrm>
            <a:off x="1617695" y="3451603"/>
            <a:ext cx="8906754" cy="17369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Άρα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της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περιμέτρου (παραγώγου</a:t>
            </a:r>
            <a:r>
              <a:rPr lang="el-GR" sz="2300" b="0" i="0" u="none" strike="noStrike" kern="1200" cap="none" spc="0" dirty="0">
                <a:uFillTx/>
                <a:latin typeface="Carlito"/>
                <a:cs typeface="Carlito"/>
              </a:rPr>
              <a:t> ποσότητας)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είναι :</a:t>
            </a:r>
            <a:r>
              <a:rPr lang="en-US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4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94218" marR="4608" lvl="0" indent="-183273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527" algn="l"/>
                <a:tab pos="1482881" algn="l"/>
                <a:tab pos="242633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-45" dirty="0">
                <a:latin typeface="Carlito"/>
                <a:cs typeface="Carlito"/>
              </a:rPr>
              <a:t>Συγκεκριμένα: </a:t>
            </a:r>
            <a:r>
              <a:rPr lang="el-GR" sz="2300" b="1" i="0" u="none" strike="noStrike" kern="1200" cap="none" spc="0" dirty="0">
                <a:uFillTx/>
                <a:latin typeface="Carlito"/>
                <a:cs typeface="Carlito"/>
              </a:rPr>
              <a:t> </a:t>
            </a:r>
            <a:r>
              <a:rPr lang="en-US" sz="2300" kern="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86.7544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</a:t>
            </a:r>
            <a:r>
              <a:rPr lang="en-US" sz="2300" kern="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0.031</a:t>
            </a:r>
            <a:r>
              <a:rPr lang="el-GR" sz="2300" b="0" i="0" u="none" strike="noStrike" kern="1200" cap="none" spc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endParaRPr lang="el-GR" sz="2300" b="0" i="0" u="none" strike="noStrike" kern="1200" cap="none" spc="-23" baseline="0" dirty="0">
              <a:uFillTx/>
              <a:latin typeface="Carlito"/>
              <a:cs typeface="Carlito"/>
            </a:endParaRPr>
          </a:p>
          <a:p>
            <a:pPr marL="194218" marR="4608" lvl="0" indent="-183273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449527" algn="l"/>
                <a:tab pos="1482881" algn="l"/>
                <a:tab pos="2426332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Επομένως: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n-US" sz="2300" dirty="0">
                <a:latin typeface="Carlito"/>
                <a:cs typeface="Carlito"/>
              </a:rPr>
              <a:t>L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(86.75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0.03)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mm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dirty="0">
                <a:uFillTx/>
                <a:latin typeface="Carlito"/>
                <a:cs typeface="Carlito"/>
              </a:rPr>
              <a:t> (</a:t>
            </a:r>
            <a:r>
              <a:rPr lang="el-GR" sz="2300" b="1" i="0" u="none" strike="noStrike" kern="1200" cap="none" spc="-23" dirty="0">
                <a:uFillTx/>
                <a:latin typeface="Carlito"/>
                <a:cs typeface="Carlito"/>
              </a:rPr>
              <a:t>1 σημαντικό ψηφίο στο σφάλμα</a:t>
            </a:r>
            <a:r>
              <a:rPr lang="el-GR" sz="2300" b="0" i="0" u="none" strike="noStrike" kern="1200" cap="none" spc="-23" dirty="0">
                <a:uFillTx/>
                <a:latin typeface="Carlito"/>
                <a:cs typeface="Carlito"/>
              </a:rPr>
              <a:t>)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C8E0A95-70AD-CB1C-51DC-5E8D5A06B2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489134"/>
              </p:ext>
            </p:extLst>
          </p:nvPr>
        </p:nvGraphicFramePr>
        <p:xfrm>
          <a:off x="9239037" y="3139506"/>
          <a:ext cx="1965014" cy="96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393480" progId="Equation.DSMT4">
                  <p:embed/>
                </p:oleObj>
              </mc:Choice>
              <mc:Fallback>
                <p:oleObj name="Equation" r:id="rId2" imgW="799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39037" y="3139506"/>
                        <a:ext cx="1965014" cy="96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F674D90-EB1B-35AF-24BC-9095D3BD2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23223"/>
              </p:ext>
            </p:extLst>
          </p:nvPr>
        </p:nvGraphicFramePr>
        <p:xfrm>
          <a:off x="4787900" y="2624138"/>
          <a:ext cx="18557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61760" imgH="393480" progId="Equation.DSMT4">
                  <p:embed/>
                </p:oleObj>
              </mc:Choice>
              <mc:Fallback>
                <p:oleObj name="Equation" r:id="rId4" imgW="761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7900" y="2624138"/>
                        <a:ext cx="1855788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FF0F29-52FC-1355-1978-6CBB8339E2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19331" y="174429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302C970-2095-EE55-5246-C71E6CA565A4}"/>
              </a:ext>
            </a:extLst>
          </p:cNvPr>
          <p:cNvSpPr txBox="1"/>
          <p:nvPr/>
        </p:nvSpPr>
        <p:spPr>
          <a:xfrm>
            <a:off x="1868230" y="1201468"/>
            <a:ext cx="8980707" cy="719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34582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>
                <a:tab pos="494545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Στην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περίπτωση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περισσότερων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ανεξάρτητων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στατιστικών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μεταβλητών</a:t>
            </a:r>
            <a:r>
              <a:rPr lang="el-GR" sz="2300" dirty="0">
                <a:latin typeface="Carlito"/>
                <a:cs typeface="Carlito"/>
              </a:rPr>
              <a:t>  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f(x</a:t>
            </a:r>
            <a:r>
              <a:rPr lang="el-GR" sz="2300" b="0" i="0" u="none" strike="noStrike" kern="1200" cap="none" spc="0" baseline="-17361" dirty="0">
                <a:uFillTx/>
                <a:latin typeface="Carlito"/>
                <a:cs typeface="Carlito"/>
              </a:rPr>
              <a:t>1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,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0" baseline="-17361" dirty="0">
                <a:uFillTx/>
                <a:latin typeface="Carlito"/>
                <a:cs typeface="Carlito"/>
              </a:rPr>
              <a:t>2,</a:t>
            </a:r>
            <a:r>
              <a:rPr lang="el-GR" sz="2300" b="0" i="0" u="none" strike="noStrike" kern="1200" cap="none" spc="170" baseline="-17361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….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 err="1">
                <a:uFillTx/>
                <a:latin typeface="Carlito"/>
                <a:cs typeface="Carlito"/>
              </a:rPr>
              <a:t>x</a:t>
            </a:r>
            <a:r>
              <a:rPr lang="el-GR" sz="2300" b="0" i="0" u="none" strike="noStrike" kern="1200" cap="none" spc="-34" baseline="-17361" dirty="0" err="1">
                <a:uFillTx/>
                <a:latin typeface="Carlito"/>
                <a:cs typeface="Carlito"/>
              </a:rPr>
              <a:t>n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)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η προηγούμενη σχέση γενικεύεται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ως: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4A2C5F-D2D4-9317-C634-FCD5DD2FC87D}"/>
              </a:ext>
            </a:extLst>
          </p:cNvPr>
          <p:cNvSpPr txBox="1"/>
          <p:nvPr/>
        </p:nvSpPr>
        <p:spPr>
          <a:xfrm>
            <a:off x="1868230" y="3746174"/>
            <a:ext cx="10186502" cy="7195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Άρα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spc="14" dirty="0">
                <a:latin typeface="Carlito"/>
                <a:cs typeface="Carlito"/>
              </a:rPr>
              <a:t>για παράδειγμα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όγκου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παράδειγμα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None/>
              <a:tabLst>
                <a:tab pos="35651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 (ανεξάρτητα</a:t>
            </a:r>
            <a:r>
              <a:rPr lang="el-GR" sz="2300" dirty="0">
                <a:latin typeface="Carlito"/>
                <a:cs typeface="Carlito"/>
              </a:rPr>
              <a:t>)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διάμετρό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Carlito"/>
              </a:rPr>
              <a:t>α</a:t>
            </a:r>
            <a:r>
              <a:rPr lang="el-GR" sz="2300" dirty="0"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θα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είναι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113" baseline="0" dirty="0">
                <a:uFillTx/>
                <a:latin typeface="FreeSerif"/>
                <a:cs typeface="FreeSerif"/>
              </a:rPr>
              <a:t>𝑎</a:t>
            </a:r>
            <a:r>
              <a:rPr lang="el-GR" sz="2300" b="0" i="0" u="none" strike="noStrike" kern="1200" cap="none" spc="5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77" baseline="0" dirty="0">
                <a:uFillTx/>
                <a:latin typeface="FreeSerif"/>
                <a:cs typeface="FreeSerif"/>
              </a:rPr>
              <a:t>𝛿𝑎</a:t>
            </a:r>
            <a:r>
              <a:rPr lang="el-GR" sz="2300" b="0" i="0" u="none" strike="noStrike" kern="1200" cap="none" spc="14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ύψος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103" baseline="0" dirty="0">
                <a:uFillTx/>
                <a:latin typeface="FreeSerif"/>
                <a:cs typeface="FreeSerif"/>
              </a:rPr>
              <a:t>h</a:t>
            </a:r>
            <a:r>
              <a:rPr lang="el-GR" sz="2300" b="0" i="0" u="none" strike="noStrike" kern="1200" cap="none" spc="-50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-50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64" baseline="0" dirty="0">
                <a:uFillTx/>
                <a:latin typeface="FreeSerif"/>
                <a:cs typeface="FreeSerif"/>
              </a:rPr>
              <a:t>𝛿ℎ</a:t>
            </a:r>
            <a:endParaRPr lang="el-GR" sz="2300" b="0" i="0" u="none" strike="noStrike" kern="1200" cap="none" spc="0" baseline="0" dirty="0">
              <a:uFillTx/>
              <a:latin typeface="FreeSerif"/>
              <a:cs typeface="FreeSerif"/>
            </a:endParaRPr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A21ABBFB-F84F-0C5B-15C9-EAAE9B79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58" y="2073944"/>
            <a:ext cx="7626329" cy="116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06B3-1904-489B-5079-DEADFDCE8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858" y="4754880"/>
            <a:ext cx="7694382" cy="123952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F90BC1-2CA8-6C06-0187-ABBF12B44D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51909" y="280024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634CFB3-9B8B-71FC-FC0B-CE598B9FAA78}"/>
              </a:ext>
            </a:extLst>
          </p:cNvPr>
          <p:cNvSpPr txBox="1"/>
          <p:nvPr/>
        </p:nvSpPr>
        <p:spPr>
          <a:xfrm>
            <a:off x="2219331" y="1313855"/>
            <a:ext cx="7676351" cy="24664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Μερικές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παρατηρήσεις: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4608" lvl="0" indent="0" algn="l" defTabSz="457200" rtl="0" fontAlgn="auto" hangingPunct="1">
              <a:lnSpc>
                <a:spcPct val="100899"/>
              </a:lnSpc>
              <a:spcBef>
                <a:spcPts val="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1.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Μπορούμε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πάντοτε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εκφράσουμε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πιθανό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σφάλμα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συναρτήσει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σχετικού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σφάλματος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μετρούμενων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ποσοτήτων</a:t>
            </a:r>
            <a:endParaRPr lang="el-GR" sz="23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 παράδειγμα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τον όγκο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 έχουμε</a:t>
            </a:r>
            <a:r>
              <a:rPr lang="el-GR" sz="2300" spc="-9" dirty="0">
                <a:latin typeface="Carlito"/>
                <a:cs typeface="Carlito"/>
              </a:rPr>
              <a:t>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A02006-697F-D898-A035-BFA8DE6E78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25326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D0C3F6-D165-2A8E-3147-0B25CEF8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17501"/>
              </p:ext>
            </p:extLst>
          </p:nvPr>
        </p:nvGraphicFramePr>
        <p:xfrm>
          <a:off x="4000500" y="4292600"/>
          <a:ext cx="3246438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647640" progId="Equation.DSMT4">
                  <p:embed/>
                </p:oleObj>
              </mc:Choice>
              <mc:Fallback>
                <p:oleObj name="Equation" r:id="rId4" imgW="209520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00500" y="4292600"/>
                        <a:ext cx="3246438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8D829-3C1C-A158-E7E0-378B9542CD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</a:rPr>
              <a:t>Ά ΜΕΡΟΣ 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ΔΙΑΔΙΚΑΣΤΙΚΑ ΘΕΜΑΤΑ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83D2646-48F0-A233-C751-8801942FFE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71419" y="324232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CF06B03-E5C1-39E7-D706-B3CB1BE61A1F}"/>
              </a:ext>
            </a:extLst>
          </p:cNvPr>
          <p:cNvSpPr txBox="1"/>
          <p:nvPr/>
        </p:nvSpPr>
        <p:spPr>
          <a:xfrm>
            <a:off x="1512175" y="1158037"/>
            <a:ext cx="10832225" cy="53022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Μερικές</a:t>
            </a:r>
            <a:r>
              <a:rPr lang="el-GR" sz="2300" b="1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παρατηρήσεις </a:t>
            </a:r>
            <a:endParaRPr lang="el-GR" sz="2300" b="1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4608" lvl="0" indent="0" algn="l" defTabSz="457200" rtl="0" fontAlgn="auto" hangingPunct="1">
              <a:lnSpc>
                <a:spcPct val="100899"/>
              </a:lnSpc>
              <a:spcBef>
                <a:spcPts val="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2.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54" baseline="0" dirty="0">
                <a:uFillTx/>
                <a:latin typeface="Carlito"/>
                <a:cs typeface="Carlito"/>
              </a:rPr>
              <a:t>Το σφάλμα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πρέπει</a:t>
            </a:r>
            <a:r>
              <a:rPr lang="el-GR" sz="2300" b="0" i="0" u="sng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sng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τις ίδιες μονάδες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με την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18" baseline="0" dirty="0">
                <a:uFillTx/>
                <a:latin typeface="Carlito"/>
                <a:cs typeface="Carlito"/>
              </a:rPr>
              <a:t>στην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οποία</a:t>
            </a:r>
            <a:r>
              <a:rPr lang="el-GR" sz="2300" b="0" i="0" u="sng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αναφέρεται</a:t>
            </a:r>
            <a:endParaRPr lang="el-GR" sz="23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Πάντοτε</a:t>
            </a:r>
            <a:r>
              <a:rPr lang="el-GR" sz="2300" b="1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ελέγχουμε</a:t>
            </a:r>
            <a:r>
              <a:rPr lang="el-GR" sz="2300" b="1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τις</a:t>
            </a:r>
            <a:r>
              <a:rPr lang="el-GR" sz="2300" b="1" i="0" u="none" strike="noStrike" kern="1200" cap="none" spc="36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μονάδες</a:t>
            </a:r>
            <a:r>
              <a:rPr lang="el-GR" sz="2300" b="1" dirty="0">
                <a:latin typeface="Carlito"/>
                <a:cs typeface="Carlito"/>
              </a:rPr>
              <a:t> (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Πολύ καλός τρόπος </a:t>
            </a:r>
            <a:r>
              <a:rPr lang="el-GR" sz="2300" b="1" dirty="0">
                <a:latin typeface="Carlito"/>
                <a:cs typeface="Carlito"/>
              </a:rPr>
              <a:t>ελέγχου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των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πράξεων)</a:t>
            </a: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-9" baseline="0" dirty="0">
              <a:uFillTx/>
              <a:latin typeface="Carlito"/>
              <a:cs typeface="Carlito"/>
            </a:endParaRPr>
          </a:p>
          <a:p>
            <a:pPr marL="11530" marR="4608" lvl="0" indent="0" algn="l" defTabSz="457200" rtl="0" fontAlgn="auto" hangingPunct="1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3.</a:t>
            </a:r>
            <a:r>
              <a:rPr lang="el-GR" sz="2300" b="1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Όταν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κάνουμε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πράξεις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για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μετάδοση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σφάλματος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οι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σταθερές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πρέπει</a:t>
            </a:r>
            <a:r>
              <a:rPr lang="el-GR" sz="2300" b="0" i="0" u="sng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έχουν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περισσότερα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σημαντικά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ψηφία</a:t>
            </a:r>
            <a:r>
              <a:rPr lang="el-GR" sz="2300" b="0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από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ακριβέστερη μέτρηση</a:t>
            </a:r>
            <a:r>
              <a:rPr lang="en-US" sz="2300" b="0" i="0" u="sng" strike="noStrike" kern="1200" cap="none" spc="-9" baseline="0" dirty="0">
                <a:uFillTx/>
                <a:latin typeface="Carlito"/>
                <a:cs typeface="Carlito"/>
              </a:rPr>
              <a:t>.</a:t>
            </a:r>
            <a:endParaRPr lang="el-GR" sz="2300" b="0" i="0" u="sng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248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 παράδειγμα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826376" marR="1464448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519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διάμετρό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113" baseline="0" dirty="0">
                <a:uFillTx/>
                <a:latin typeface="FreeSerif"/>
                <a:cs typeface="FreeSerif"/>
              </a:rPr>
              <a:t>𝑎</a:t>
            </a:r>
            <a:r>
              <a:rPr lang="el-GR" sz="2300" b="0" i="0" u="none" strike="noStrike" kern="1200" cap="none" spc="132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=</a:t>
            </a:r>
            <a:r>
              <a:rPr lang="el-GR" sz="2300" b="0" i="0" u="none" strike="noStrike" kern="1200" cap="none" spc="82" baseline="0" dirty="0">
                <a:uFillTx/>
                <a:latin typeface="FreeSerif"/>
                <a:cs typeface="FreeSerif"/>
              </a:rPr>
              <a:t> (</a:t>
            </a:r>
            <a:r>
              <a:rPr lang="el-GR" sz="2300" b="0" i="0" u="none" strike="noStrike" kern="1200" cap="none" spc="64" baseline="0" dirty="0">
                <a:uFillTx/>
                <a:latin typeface="FreeSerif"/>
                <a:cs typeface="FreeSerif"/>
              </a:rPr>
              <a:t>2.005</a:t>
            </a:r>
            <a:r>
              <a:rPr lang="el-GR" sz="2300" b="0" i="0" u="none" strike="noStrike" kern="1200" cap="none" spc="-45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-36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64" baseline="0" dirty="0">
                <a:uFillTx/>
                <a:latin typeface="FreeSerif"/>
                <a:cs typeface="FreeSerif"/>
              </a:rPr>
              <a:t>0.002)cm</a:t>
            </a:r>
            <a:r>
              <a:rPr lang="el-GR" sz="2300" b="0" i="0" u="none" strike="noStrike" kern="1200" cap="none" spc="-27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και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ύψος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endParaRPr lang="en-US" sz="2300" b="0" i="0" u="none" strike="noStrike" kern="1200" cap="none" spc="18" baseline="0" dirty="0">
              <a:uFillTx/>
              <a:latin typeface="Carlito"/>
              <a:cs typeface="Carlito"/>
            </a:endParaRPr>
          </a:p>
          <a:p>
            <a:pPr marL="1826376" marR="1464448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5191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103" baseline="0" dirty="0">
                <a:uFillTx/>
                <a:latin typeface="FreeSerif"/>
                <a:cs typeface="FreeSerif"/>
              </a:rPr>
              <a:t>h</a:t>
            </a:r>
            <a:r>
              <a:rPr lang="el-GR" sz="2300" b="0" i="0" u="none" strike="noStrike" kern="1200" cap="none" spc="73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=</a:t>
            </a:r>
            <a:r>
              <a:rPr lang="el-GR" sz="2300" b="0" i="0" u="none" strike="noStrike" kern="1200" cap="none" spc="73" baseline="0" dirty="0">
                <a:uFillTx/>
                <a:latin typeface="FreeSerif"/>
                <a:cs typeface="FreeSerif"/>
              </a:rPr>
              <a:t> (</a:t>
            </a:r>
            <a:r>
              <a:rPr lang="el-GR" sz="2300" b="0" i="0" u="none" strike="noStrike" kern="1200" cap="none" spc="54" baseline="0" dirty="0">
                <a:uFillTx/>
                <a:latin typeface="FreeSerif"/>
                <a:cs typeface="FreeSerif"/>
              </a:rPr>
              <a:t>0.03</a:t>
            </a:r>
            <a:r>
              <a:rPr lang="el-GR" sz="2300" b="0" i="0" u="none" strike="noStrike" kern="1200" cap="none" spc="-54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FreeSerif"/>
                <a:cs typeface="FreeSerif"/>
              </a:rPr>
              <a:t>±</a:t>
            </a:r>
            <a:r>
              <a:rPr lang="el-GR" sz="2300" b="0" i="0" u="none" strike="noStrike" kern="1200" cap="none" spc="-45" baseline="0" dirty="0">
                <a:uFillTx/>
                <a:latin typeface="FreeSerif"/>
                <a:cs typeface="FreeSerif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FreeSerif"/>
                <a:cs typeface="FreeSerif"/>
              </a:rPr>
              <a:t>0.01)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cm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446656" lvl="0" indent="0" algn="l" defTabSz="457200" rtl="0" fontAlgn="auto" hangingPunct="1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0600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H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σταθερά</a:t>
            </a:r>
            <a:r>
              <a:rPr lang="el-GR" sz="2300" b="0" i="0" u="none" strike="noStrike" kern="1200" cap="none" spc="50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π=3.14159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θα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πρέπει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να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τουλάχιστον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4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σημ.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ψηφία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1530" marR="0" lvl="0" indent="0" algn="l" defTabSz="457200" rtl="0" fontAlgn="auto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337B16E-CE9D-D4AF-1B46-9134E69345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3646" y="225012"/>
            <a:ext cx="7488186" cy="565631"/>
          </a:xfrm>
        </p:spPr>
        <p:txBody>
          <a:bodyPr lIns="0" tIns="11521" rIns="0" bIns="0" anchor="ctr" anchorCtr="1">
            <a:spAutoFit/>
          </a:bodyPr>
          <a:lstStyle/>
          <a:p>
            <a:pPr marL="562493" lvl="0" algn="ctr">
              <a:spcBef>
                <a:spcPts val="90"/>
              </a:spcBef>
            </a:pPr>
            <a:r>
              <a:rPr lang="el-GR" b="1" dirty="0">
                <a:solidFill>
                  <a:schemeClr val="tx1"/>
                </a:solidFill>
                <a:latin typeface="Carlito"/>
              </a:rPr>
              <a:t>Μετάδοση</a:t>
            </a:r>
            <a:r>
              <a:rPr lang="el-GR" b="1" spc="32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b="1" spc="-9" dirty="0">
                <a:solidFill>
                  <a:schemeClr val="tx1"/>
                </a:solidFill>
                <a:latin typeface="Carlito"/>
              </a:rPr>
              <a:t>Σφάλματος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3FAF34B-BA64-3320-B41B-ECBAC534872A}"/>
              </a:ext>
            </a:extLst>
          </p:cNvPr>
          <p:cNvSpPr txBox="1"/>
          <p:nvPr/>
        </p:nvSpPr>
        <p:spPr>
          <a:xfrm>
            <a:off x="928222" y="1194015"/>
            <a:ext cx="11131698" cy="64393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11521" rIns="0" bIns="0" anchor="t" anchorCtr="0" compatLnSpc="1">
            <a:spAutoFit/>
          </a:bodyPr>
          <a:lstStyle/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Μερικές</a:t>
            </a:r>
            <a:r>
              <a:rPr lang="el-GR" sz="2300" b="0" i="0" u="none" strike="noStrike" kern="1200" cap="none" spc="-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παρατηρήσεις :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503304" marR="27660" lvl="0" indent="-457200" algn="l" defTabSz="457200" rtl="0" fontAlgn="auto" hangingPunct="1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Όταν</a:t>
            </a:r>
            <a:r>
              <a:rPr lang="el-GR" sz="2300" b="0" i="0" u="sng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ολοκληρωθούν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οι</a:t>
            </a:r>
            <a:r>
              <a:rPr lang="el-GR" sz="2300" b="0" i="0" u="sng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υπολογισμοί</a:t>
            </a:r>
            <a:r>
              <a:rPr lang="el-GR" sz="2300" b="0" i="0" u="sng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στρογγυλοποιούμε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sng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-9" baseline="0" dirty="0">
                <a:uFillTx/>
                <a:latin typeface="Carlito"/>
                <a:cs typeface="Carlito"/>
              </a:rPr>
              <a:t>σφάλμα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στο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n-US" sz="2300" b="1" u="sng" dirty="0">
                <a:latin typeface="Carlito"/>
                <a:cs typeface="Carlito"/>
              </a:rPr>
              <a:t>1</a:t>
            </a:r>
            <a:r>
              <a:rPr lang="el-GR" sz="2300" b="1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σημαντικό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</a:p>
          <a:p>
            <a:pPr marL="46104" marR="27660" lvl="0" algn="l" defTabSz="457200" rtl="0" fontAlgn="auto" hangingPunct="1">
              <a:lnSpc>
                <a:spcPct val="101299"/>
              </a:lnSpc>
              <a:spcBef>
                <a:spcPts val="0"/>
              </a:spcBef>
              <a:spcAft>
                <a:spcPts val="0"/>
              </a:spcAft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spc="9" dirty="0">
                <a:latin typeface="Carlito"/>
                <a:cs typeface="Carlito"/>
              </a:rPr>
              <a:t>      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ψηφίο</a:t>
            </a:r>
            <a:r>
              <a:rPr lang="el-GR" sz="2300" b="1" i="0" u="sng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και</a:t>
            </a:r>
            <a:r>
              <a:rPr lang="el-GR" sz="2300" b="0" i="0" u="sng" strike="noStrike" kern="1200" cap="none" spc="-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την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ποσότητα</a:t>
            </a:r>
            <a:r>
              <a:rPr lang="el-GR" sz="2300" b="0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  <a:cs typeface="Carlito"/>
              </a:rPr>
              <a:t>στον</a:t>
            </a:r>
            <a:r>
              <a:rPr lang="el-GR" sz="2300" b="0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  <a:cs typeface="Carlito"/>
              </a:rPr>
              <a:t>ίδιο</a:t>
            </a:r>
            <a:r>
              <a:rPr lang="el-GR" sz="2300" b="1" i="0" u="sng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αριθμό</a:t>
            </a:r>
            <a:r>
              <a:rPr lang="el-GR" sz="230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-9" baseline="0" dirty="0">
                <a:uFillTx/>
                <a:latin typeface="Carlito"/>
                <a:cs typeface="Carlito"/>
              </a:rPr>
              <a:t>δεκαδικών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ψηφίων</a:t>
            </a:r>
            <a:r>
              <a:rPr lang="el-GR" sz="230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που</a:t>
            </a:r>
            <a:r>
              <a:rPr lang="el-GR" sz="230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έχει</a:t>
            </a:r>
            <a:r>
              <a:rPr lang="el-GR" sz="230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i="0" u="none" strike="noStrike" kern="1200" cap="none" spc="-9" baseline="0" dirty="0">
                <a:uFillTx/>
                <a:latin typeface="Carlito"/>
                <a:cs typeface="Carlito"/>
              </a:rPr>
              <a:t>σφάλμα</a:t>
            </a:r>
            <a:endParaRPr lang="el-GR" sz="230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248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Στο παράδειγμα</a:t>
            </a:r>
            <a:r>
              <a:rPr lang="el-GR" sz="2300" b="0" i="0" u="none" strike="noStrike" kern="1200" cap="none" spc="5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 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κυλίνδρου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εάν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μετράμε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τη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διάμετρό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</a:t>
            </a:r>
            <a:r>
              <a:rPr lang="el-GR" sz="2300" b="0" i="0" u="none" strike="noStrike" kern="1200" cap="none" spc="113" baseline="0" dirty="0">
                <a:uFillTx/>
                <a:latin typeface="Carlito"/>
                <a:cs typeface="FreeSerif"/>
              </a:rPr>
              <a:t>𝑎</a:t>
            </a:r>
            <a:r>
              <a:rPr lang="el-GR" sz="2300" b="0" i="0" u="none" strike="noStrike" kern="1200" cap="none" spc="132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=</a:t>
            </a:r>
            <a:r>
              <a:rPr lang="el-GR" sz="2300" b="0" i="0" u="none" strike="noStrike" kern="1200" cap="none" spc="82" baseline="0" dirty="0">
                <a:uFillTx/>
                <a:latin typeface="Carlito"/>
                <a:cs typeface="FreeSerif"/>
              </a:rPr>
              <a:t> (</a:t>
            </a:r>
            <a:r>
              <a:rPr lang="el-GR" sz="2300" b="0" i="0" u="none" strike="noStrike" kern="1200" cap="none" spc="64" baseline="0" dirty="0">
                <a:uFillTx/>
                <a:latin typeface="Carlito"/>
                <a:cs typeface="FreeSerif"/>
              </a:rPr>
              <a:t>2.005</a:t>
            </a:r>
            <a:r>
              <a:rPr lang="el-GR" sz="2300" b="0" i="0" u="none" strike="noStrike" kern="1200" cap="none" spc="-45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±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64" baseline="0" dirty="0">
                <a:uFillTx/>
                <a:latin typeface="Carlito"/>
                <a:cs typeface="FreeSerif"/>
              </a:rPr>
              <a:t>0.002)cm</a:t>
            </a:r>
            <a:r>
              <a:rPr lang="el-GR" sz="2300" b="0" i="0" u="none" strike="noStrike" kern="1200" cap="none" spc="-27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και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ύψος</a:t>
            </a:r>
            <a:r>
              <a:rPr lang="el-GR" sz="2300" b="0" i="0" u="none" strike="noStrike" kern="1200" cap="none" spc="14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του</a:t>
            </a:r>
            <a:r>
              <a:rPr lang="el-GR" sz="2300" dirty="0">
                <a:latin typeface="Carlito"/>
                <a:cs typeface="Carlito"/>
              </a:rPr>
              <a:t> </a:t>
            </a:r>
            <a:endParaRPr lang="en-US" sz="2300" dirty="0"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103" baseline="0" dirty="0">
                <a:uFillTx/>
                <a:latin typeface="Carlito"/>
                <a:cs typeface="FreeSerif"/>
              </a:rPr>
              <a:t>h</a:t>
            </a:r>
            <a:r>
              <a:rPr lang="el-GR" sz="2300" b="0" i="0" u="none" strike="noStrike" kern="1200" cap="none" spc="73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=</a:t>
            </a:r>
            <a:r>
              <a:rPr lang="el-GR" sz="2300" kern="0" spc="377" dirty="0">
                <a:latin typeface="Carlito"/>
                <a:cs typeface="FreeSerif"/>
              </a:rPr>
              <a:t>(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FreeSerif"/>
              </a:rPr>
              <a:t>3.03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±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FreeSerif"/>
              </a:rPr>
              <a:t>0.01)</a:t>
            </a:r>
            <a:r>
              <a:rPr lang="el-GR" sz="2300" b="0" i="0" u="none" strike="noStrike" kern="1200" cap="none" spc="-9" baseline="0" dirty="0">
                <a:uFillTx/>
                <a:latin typeface="Carlito"/>
                <a:cs typeface="Carlito"/>
              </a:rPr>
              <a:t>cm</a:t>
            </a:r>
            <a:endParaRPr lang="el-GR" sz="2300" spc="-9" dirty="0"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V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9.566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-34" baseline="24305" dirty="0">
                <a:uFillTx/>
                <a:latin typeface="Carlito"/>
                <a:cs typeface="Carlito"/>
              </a:rPr>
              <a:t>3</a:t>
            </a:r>
            <a:endParaRPr lang="el-GR" sz="2300" baseline="24305" dirty="0">
              <a:latin typeface="Carlito"/>
              <a:cs typeface="Carlito"/>
            </a:endParaRPr>
          </a:p>
          <a:p>
            <a:pPr marL="1860959" marR="1746266" lvl="0" indent="-1815431" algn="l" defTabSz="457200" rtl="0" fontAlgn="auto" hangingPunct="1">
              <a:lnSpc>
                <a:spcPct val="101699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649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 err="1">
                <a:uFillTx/>
                <a:latin typeface="Carlito"/>
                <a:cs typeface="Carlito"/>
              </a:rPr>
              <a:t>δV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32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0.0368</a:t>
            </a:r>
            <a:r>
              <a:rPr lang="el-GR" sz="2300" b="0" i="0" u="none" strike="noStrike" kern="1200" cap="none" spc="23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45" baseline="0" dirty="0">
                <a:uFillTx/>
                <a:latin typeface="Carlito"/>
                <a:cs typeface="FreeSerif"/>
              </a:rPr>
              <a:t>≅</a:t>
            </a:r>
            <a:r>
              <a:rPr lang="el-GR" sz="2300" b="0" i="0" u="none" strike="noStrike" kern="1200" cap="none" spc="45" baseline="0" dirty="0">
                <a:uFillTx/>
                <a:latin typeface="Carlito"/>
                <a:cs typeface="Carlito"/>
              </a:rPr>
              <a:t>0.04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-34" baseline="24305" dirty="0">
                <a:uFillTx/>
                <a:latin typeface="Carlito"/>
                <a:cs typeface="Carlito"/>
              </a:rPr>
              <a:t>3</a:t>
            </a:r>
            <a:endParaRPr lang="el-GR" sz="2300" b="0" i="0" u="none" strike="noStrike" kern="1200" cap="none" spc="0" baseline="0" dirty="0">
              <a:uFillTx/>
              <a:latin typeface="Carlito"/>
              <a:cs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20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Άρα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	V</a:t>
            </a:r>
            <a:r>
              <a:rPr lang="el-GR" sz="2300" b="0" i="0" u="none" strike="noStrike" kern="1200" cap="none" spc="18" baseline="0" dirty="0">
                <a:uFillTx/>
                <a:latin typeface="Carlito"/>
                <a:cs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  <a:cs typeface="Carlito"/>
              </a:rPr>
              <a:t>=</a:t>
            </a:r>
            <a:r>
              <a:rPr lang="el-GR" sz="2300" b="0" i="0" u="none" strike="noStrike" kern="1200" cap="none" spc="27" baseline="0" dirty="0">
                <a:uFillTx/>
                <a:latin typeface="Carlito"/>
                <a:cs typeface="Carlito"/>
              </a:rPr>
              <a:t> (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FreeSerif"/>
              </a:rPr>
              <a:t>9.57</a:t>
            </a:r>
            <a:r>
              <a:rPr lang="el-GR" sz="2300" b="0" i="0" u="none" strike="noStrike" kern="1200" cap="none" spc="-50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377" baseline="0" dirty="0">
                <a:uFillTx/>
                <a:latin typeface="Carlito"/>
                <a:cs typeface="FreeSerif"/>
              </a:rPr>
              <a:t>±</a:t>
            </a:r>
            <a:r>
              <a:rPr lang="el-GR" sz="2300" b="0" i="0" u="none" strike="noStrike" kern="1200" cap="none" spc="-41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54" baseline="0" dirty="0">
                <a:uFillTx/>
                <a:latin typeface="Carlito"/>
                <a:cs typeface="FreeSerif"/>
              </a:rPr>
              <a:t>0.04)</a:t>
            </a:r>
            <a:r>
              <a:rPr lang="el-GR" sz="2300" b="0" i="0" u="none" strike="noStrike" kern="1200" cap="none" spc="-36" baseline="0" dirty="0">
                <a:uFillTx/>
                <a:latin typeface="Carlito"/>
                <a:cs typeface="FreeSerif"/>
              </a:rPr>
              <a:t> </a:t>
            </a:r>
            <a:r>
              <a:rPr lang="el-GR" sz="2300" b="0" i="0" u="none" strike="noStrike" kern="1200" cap="none" spc="-23" baseline="0" dirty="0">
                <a:uFillTx/>
                <a:latin typeface="Carlito"/>
                <a:cs typeface="Carlito"/>
              </a:rPr>
              <a:t>cm</a:t>
            </a:r>
            <a:r>
              <a:rPr lang="el-GR" sz="2300" b="0" i="0" u="none" strike="noStrike" kern="1200" cap="none" spc="-34" baseline="24305" dirty="0">
                <a:uFillTx/>
                <a:latin typeface="Carlito"/>
                <a:cs typeface="Carlito"/>
              </a:rPr>
              <a:t>3</a:t>
            </a:r>
            <a:endParaRPr lang="en-US" sz="2300" b="0" i="0" u="none" strike="noStrike" kern="1200" cap="none" spc="-34" baseline="24305" dirty="0">
              <a:uFillTx/>
              <a:latin typeface="Carlito"/>
              <a:cs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20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-34" baseline="24305" dirty="0">
              <a:uFillTx/>
              <a:latin typeface="Carlito"/>
              <a:cs typeface="Carlito"/>
            </a:endParaRPr>
          </a:p>
          <a:p>
            <a:pPr marL="0" marR="4608" lvl="0" indent="0" algn="l" defTabSz="457200" rtl="0" fontAlgn="auto" hangingPunct="1">
              <a:lnSpc>
                <a:spcPct val="100899"/>
              </a:lnSpc>
              <a:spcBef>
                <a:spcPts val="5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</a:rPr>
              <a:t>5.</a:t>
            </a:r>
            <a:r>
              <a:rPr lang="el-GR" sz="2300" b="1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Η</a:t>
            </a:r>
            <a:r>
              <a:rPr lang="el-GR" sz="2300" b="0" i="0" u="sng" strike="noStrike" kern="1200" cap="none" spc="27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μετάδοση</a:t>
            </a:r>
            <a:r>
              <a:rPr lang="el-GR" sz="2300" b="0" i="0" u="sng" strike="noStrike" kern="1200" cap="none" spc="27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σφάλματος</a:t>
            </a:r>
            <a:r>
              <a:rPr lang="el-GR" sz="2300" b="0" i="0" u="none" strike="noStrike" kern="1200" cap="none" spc="18" baseline="0" dirty="0">
                <a:uFillTx/>
                <a:latin typeface="Carlito"/>
              </a:rPr>
              <a:t> </a:t>
            </a:r>
            <a:r>
              <a:rPr lang="el-GR" sz="2300" b="1" i="0" u="sng" strike="noStrike" kern="1200" cap="none" spc="0" baseline="0" dirty="0">
                <a:uFillTx/>
                <a:latin typeface="Carlito"/>
              </a:rPr>
              <a:t>ΔΕΝ</a:t>
            </a:r>
            <a:r>
              <a:rPr lang="el-GR" sz="2300" b="1" i="0" u="none" strike="noStrike" kern="1200" cap="none" spc="27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εφαρμόζεται</a:t>
            </a:r>
            <a:r>
              <a:rPr lang="el-GR" sz="2300" b="0" i="0" u="sng" strike="noStrike" kern="1200" cap="none" spc="14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όταν</a:t>
            </a:r>
            <a:r>
              <a:rPr lang="el-GR" sz="2300" b="0" i="0" u="sng" strike="noStrike" kern="1200" cap="none" spc="23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υπολογίζουμε</a:t>
            </a:r>
            <a:r>
              <a:rPr lang="el-GR" sz="2300" b="0" i="0" u="sng" strike="noStrike" kern="1200" cap="none" spc="18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0" baseline="0" dirty="0">
                <a:uFillTx/>
                <a:latin typeface="Carlito"/>
              </a:rPr>
              <a:t>τη</a:t>
            </a:r>
            <a:r>
              <a:rPr lang="el-GR" sz="2300" b="0" i="0" u="sng" strike="noStrike" kern="1200" cap="none" spc="23" baseline="0" dirty="0">
                <a:uFillTx/>
                <a:latin typeface="Carlito"/>
              </a:rPr>
              <a:t> </a:t>
            </a:r>
            <a:r>
              <a:rPr lang="el-GR" sz="2300" b="0" i="0" u="sng" strike="noStrike" kern="1200" cap="none" spc="-18" baseline="0" dirty="0">
                <a:uFillTx/>
                <a:latin typeface="Carlito"/>
              </a:rPr>
              <a:t>μέση τιμή</a:t>
            </a:r>
          </a:p>
          <a:p>
            <a:pPr>
              <a:spcBef>
                <a:spcPts val="2480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-54" baseline="0" dirty="0">
                <a:uFillTx/>
                <a:latin typeface="Carlito"/>
              </a:rPr>
              <a:t>Το</a:t>
            </a:r>
            <a:r>
              <a:rPr lang="el-GR" sz="2300" b="0" i="0" u="none" strike="noStrike" kern="1200" cap="none" spc="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σφάλμα δΑ</a:t>
            </a:r>
            <a:r>
              <a:rPr lang="el-GR" sz="2300" b="0" i="0" u="none" strike="noStrike" kern="1200" cap="none" spc="14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της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μέσης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τιμής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πολλών</a:t>
            </a:r>
            <a:r>
              <a:rPr lang="el-GR" sz="2300" b="0" i="0" u="none" strike="noStrike" kern="1200" cap="none" spc="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μετρήσεων</a:t>
            </a:r>
            <a:r>
              <a:rPr lang="el-GR" sz="2300" b="0" i="0" u="none" strike="noStrike" kern="1200" cap="none" spc="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της </a:t>
            </a:r>
            <a:r>
              <a:rPr lang="el-GR" sz="2300" b="1" i="0" u="none" strike="noStrike" kern="1200" cap="none" spc="0" baseline="0" dirty="0">
                <a:uFillTx/>
                <a:latin typeface="Carlito"/>
                <a:cs typeface="Carlito"/>
              </a:rPr>
              <a:t>ίδιας</a:t>
            </a:r>
            <a:r>
              <a:rPr lang="el-GR" sz="2300" b="1" i="0" u="none" strike="noStrike" kern="1200" cap="none" spc="9" baseline="0" dirty="0">
                <a:uFillTx/>
                <a:latin typeface="Carlito"/>
                <a:cs typeface="Carlito"/>
              </a:rPr>
              <a:t> </a:t>
            </a:r>
            <a:r>
              <a:rPr lang="el-GR" sz="2300" b="1" i="0" u="none" strike="noStrike" kern="1200" cap="none" spc="-9" baseline="0" dirty="0">
                <a:uFillTx/>
                <a:latin typeface="Carlito"/>
                <a:cs typeface="Carlito"/>
              </a:rPr>
              <a:t>ποσότητας Α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δίνεται</a:t>
            </a:r>
            <a:r>
              <a:rPr lang="el-GR" sz="2300" b="0" i="0" u="none" strike="noStrike" kern="1200" cap="none" spc="-9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από την</a:t>
            </a:r>
            <a:r>
              <a:rPr lang="el-GR" sz="2300" b="0" i="0" u="none" strike="noStrike" kern="1200" cap="none" spc="-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τυπική</a:t>
            </a:r>
            <a:r>
              <a:rPr lang="el-GR" sz="2300" b="0" i="0" u="none" strike="noStrike" kern="1200" cap="none" spc="5" baseline="0" dirty="0">
                <a:uFillTx/>
                <a:latin typeface="Carlito"/>
              </a:rPr>
              <a:t> </a:t>
            </a:r>
            <a:r>
              <a:rPr lang="el-GR" sz="2300" b="0" i="0" u="none" strike="noStrike" kern="1200" cap="none" spc="-9" baseline="0" dirty="0">
                <a:uFillTx/>
                <a:latin typeface="Carlito"/>
              </a:rPr>
              <a:t>Απόκλιση </a:t>
            </a:r>
            <a:r>
              <a:rPr lang="el-GR" dirty="0">
                <a:latin typeface="Carlito"/>
              </a:rPr>
              <a:t>σ</a:t>
            </a:r>
            <a:r>
              <a:rPr lang="el-GR" baseline="-25000" dirty="0">
                <a:latin typeface="Carlito"/>
              </a:rPr>
              <a:t>Α</a:t>
            </a:r>
            <a:endParaRPr lang="en-US" dirty="0">
              <a:latin typeface="Carlito"/>
            </a:endParaRPr>
          </a:p>
          <a:p>
            <a:pPr marR="0" lvl="0" indent="0" algn="l" defTabSz="457200" rtl="0" fontAlgn="auto" hangingPunct="1">
              <a:lnSpc>
                <a:spcPct val="100000"/>
              </a:lnSpc>
              <a:spcBef>
                <a:spcPts val="24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-9" baseline="0" dirty="0">
              <a:uFillTx/>
              <a:latin typeface="Carlito"/>
            </a:endParaRPr>
          </a:p>
          <a:p>
            <a:pPr marL="46104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12053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24305" dirty="0"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8513-EC4A-2B2B-A35A-26A34773F3B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</a:rPr>
              <a:t>Γ΄ ΜΕΡΟΣ </a:t>
            </a:r>
            <a:br>
              <a:rPr lang="el-GR" b="1" dirty="0">
                <a:solidFill>
                  <a:schemeClr val="tx1"/>
                </a:solidFill>
              </a:rPr>
            </a:br>
            <a:r>
              <a:rPr lang="el-GR" b="1" dirty="0">
                <a:solidFill>
                  <a:schemeClr val="tx1"/>
                </a:solidFill>
              </a:rPr>
              <a:t>ΓΡΑΦΙΚΕΣ ΠΑΡΑΣΤΑΣΕΙΣ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74718C33-E8E5-B2C9-0C92-8B3A722296F1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rlito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5BB45C-1DD1-7D09-905B-3357CE2A0B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198" y="108237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B77FFB9-3071-6549-258B-2C31015EFC38}"/>
              </a:ext>
            </a:extLst>
          </p:cNvPr>
          <p:cNvSpPr txBox="1"/>
          <p:nvPr/>
        </p:nvSpPr>
        <p:spPr>
          <a:xfrm>
            <a:off x="1981198" y="763021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rlito"/>
              </a:rPr>
              <a:t>	</a:t>
            </a:r>
            <a:endParaRPr lang="el-GR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rlito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rlito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rlito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rlito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5B2139E-59A9-77CA-A6E8-BD258EA40854}"/>
              </a:ext>
            </a:extLst>
          </p:cNvPr>
          <p:cNvSpPr txBox="1"/>
          <p:nvPr/>
        </p:nvSpPr>
        <p:spPr>
          <a:xfrm>
            <a:off x="1477775" y="1236382"/>
            <a:ext cx="9047018" cy="25699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</a:rPr>
              <a:t>Συνήθως θέλουμε να </a:t>
            </a:r>
            <a:r>
              <a:rPr lang="el-GR" sz="2300" kern="0" dirty="0">
                <a:latin typeface="Carlito"/>
              </a:rPr>
              <a:t>απεικονίσουμε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 τη </a:t>
            </a:r>
            <a:r>
              <a:rPr lang="el-GR" sz="2300" dirty="0">
                <a:latin typeface="Carlito"/>
              </a:rPr>
              <a:t>σχέση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 μεταξύ δυο φυσικών μεγεθών π.χ. μεταβολή της ταχύτητας συναρτήσει του χρόνου</a:t>
            </a:r>
            <a:endParaRPr lang="en-US" sz="2300" b="0" i="0" u="none" strike="noStrike" kern="1200" cap="none" spc="0" baseline="0" dirty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</a:rPr>
              <a:t>Τότε κάνουμε το διάγραμμα των δύο ποσοτήτων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rlito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</a:rPr>
              <a:t>ταχύτητα : 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εξαρτημένη μεταβλητή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rlito"/>
              </a:rPr>
              <a:t>χρόνος :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ανεξάρτητη μεταβλητή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102E64E-4AB1-4EF4-99F6-8EB05F7A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460226"/>
              </p:ext>
            </p:extLst>
          </p:nvPr>
        </p:nvGraphicFramePr>
        <p:xfrm>
          <a:off x="6227120" y="2696962"/>
          <a:ext cx="4996235" cy="3921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B01080-3C67-E7C7-84FB-EEF4E83AE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591" y="1102527"/>
            <a:ext cx="4070817" cy="532274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CD51002-274F-1F52-6AF6-CCE2A7A4EFDF}"/>
              </a:ext>
            </a:extLst>
          </p:cNvPr>
          <p:cNvSpPr txBox="1"/>
          <p:nvPr/>
        </p:nvSpPr>
        <p:spPr>
          <a:xfrm>
            <a:off x="1324707" y="163501"/>
            <a:ext cx="9542585" cy="7386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1" i="0" u="none" strike="noStrike" kern="1200" cap="none" spc="0" baseline="0" dirty="0">
                <a:uFillTx/>
                <a:latin typeface="Carlito"/>
              </a:rPr>
              <a:t>Διαγράμματα ΠΑΝΤΑ</a:t>
            </a:r>
            <a:r>
              <a:rPr lang="el-GR" sz="4200" b="1" dirty="0">
                <a:solidFill>
                  <a:srgbClr val="FF0000"/>
                </a:solidFill>
                <a:latin typeface="Carlito"/>
              </a:rPr>
              <a:t>*</a:t>
            </a:r>
            <a:r>
              <a:rPr lang="el-GR" sz="4200" b="1" i="0" u="none" strike="noStrike" kern="1200" cap="none" spc="0" baseline="0" dirty="0">
                <a:uFillTx/>
                <a:latin typeface="Carlito"/>
              </a:rPr>
              <a:t> σε χαρτί </a:t>
            </a:r>
            <a:r>
              <a:rPr lang="el-GR" sz="4200" b="1" i="0" u="none" strike="noStrike" kern="1200" cap="none" spc="0" baseline="0" dirty="0" err="1">
                <a:uFillTx/>
                <a:latin typeface="Carlito"/>
              </a:rPr>
              <a:t>μιλιμετρέ</a:t>
            </a:r>
            <a:endParaRPr lang="en-US" sz="4200" b="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D6C31B-D010-B1B2-EAB8-ECFA16F15B21}"/>
              </a:ext>
            </a:extLst>
          </p:cNvPr>
          <p:cNvSpPr txBox="1"/>
          <p:nvPr/>
        </p:nvSpPr>
        <p:spPr>
          <a:xfrm>
            <a:off x="9357360" y="6325167"/>
            <a:ext cx="27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*Εκτός στο πείραμα 4.0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BD6FEFC-252C-A49B-87B3-6F4A34A335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89683" y="-1522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B852010-3254-F0D2-CA9C-F0D2A01B3ED9}"/>
              </a:ext>
            </a:extLst>
          </p:cNvPr>
          <p:cNvSpPr txBox="1"/>
          <p:nvPr/>
        </p:nvSpPr>
        <p:spPr>
          <a:xfrm>
            <a:off x="1787109" y="1251328"/>
            <a:ext cx="1594155" cy="4462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libri"/>
              </a:rPr>
              <a:t>Μετρ</a:t>
            </a:r>
            <a:r>
              <a:rPr lang="en-US" sz="2300" b="1" i="0" u="none" strike="noStrike" kern="1200" cap="none" spc="0" baseline="0" dirty="0">
                <a:uFillTx/>
                <a:latin typeface="Calibri"/>
              </a:rPr>
              <a:t>ή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σεις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0F6A8EE5-B57B-ABB2-2101-E7ACB357C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271221"/>
              </p:ext>
            </p:extLst>
          </p:nvPr>
        </p:nvGraphicFramePr>
        <p:xfrm>
          <a:off x="1563772" y="2046763"/>
          <a:ext cx="2222814" cy="31394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1407">
                  <a:extLst>
                    <a:ext uri="{9D8B030D-6E8A-4147-A177-3AD203B41FA5}">
                      <a16:colId xmlns:a16="http://schemas.microsoft.com/office/drawing/2014/main" val="1828560337"/>
                    </a:ext>
                  </a:extLst>
                </a:gridCol>
                <a:gridCol w="1111407">
                  <a:extLst>
                    <a:ext uri="{9D8B030D-6E8A-4147-A177-3AD203B41FA5}">
                      <a16:colId xmlns:a16="http://schemas.microsoft.com/office/drawing/2014/main" val="1696785325"/>
                    </a:ext>
                  </a:extLst>
                </a:gridCol>
              </a:tblGrid>
              <a:tr h="293641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 (sec)</a:t>
                      </a:r>
                    </a:p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±0.01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υ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(m/sec)</a:t>
                      </a:r>
                    </a:p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±</a:t>
                      </a:r>
                      <a:r>
                        <a:rPr lang="el-GR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3364214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03361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63268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546680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023039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el-GR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580302"/>
                  </a:ext>
                </a:extLst>
              </a:tr>
              <a:tr h="370844">
                <a:tc>
                  <a:txBody>
                    <a:bodyPr/>
                    <a:lstStyle/>
                    <a:p>
                      <a:pPr lvl="0"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909594"/>
                  </a:ext>
                </a:extLst>
              </a:tr>
            </a:tbl>
          </a:graphicData>
        </a:graphic>
      </p:graphicFrame>
      <p:pic>
        <p:nvPicPr>
          <p:cNvPr id="7" name="Picture 13" descr="Schematic&#10;&#10;Description automatically generated">
            <a:extLst>
              <a:ext uri="{FF2B5EF4-FFF2-40B4-BE49-F238E27FC236}">
                <a16:creationId xmlns:a16="http://schemas.microsoft.com/office/drawing/2014/main" id="{13BEB5B8-E391-5A38-6C56-28EFDB8073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4" t="19220" r="14805" b="6493"/>
          <a:stretch>
            <a:fillRect/>
          </a:stretch>
        </p:blipFill>
        <p:spPr>
          <a:xfrm>
            <a:off x="4570096" y="963141"/>
            <a:ext cx="7077693" cy="49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0A06FE-79C5-1AD8-E7B3-490BB520C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61160" y="1082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Χάραξη βέλτιστης ευθείας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9F06C4E-E614-B3B8-567D-E0C238857F18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5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FC6F5C33-E5D8-0979-CA27-D1734EFB64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74" t="18355" r="14416" b="6147"/>
          <a:stretch>
            <a:fillRect/>
          </a:stretch>
        </p:blipFill>
        <p:spPr>
          <a:xfrm>
            <a:off x="2748275" y="1068357"/>
            <a:ext cx="7172009" cy="5101132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0475AAC-3773-306C-780A-ED1540B6EB14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7DDF4D-7050-3B54-63A7-8E3E1E96AB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62400" y="0"/>
            <a:ext cx="5782845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Χάραξη βέλτιστης ευθείας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BF58C1B2-C4C8-202A-13C6-4B7E800F2F27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5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6076D54F-56C7-6E17-7977-786B1F01FA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9913" r="14675" b="5974"/>
          <a:stretch>
            <a:fillRect/>
          </a:stretch>
        </p:blipFill>
        <p:spPr>
          <a:xfrm>
            <a:off x="2977245" y="934372"/>
            <a:ext cx="7547548" cy="5295652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7C328DA-943B-1939-C19C-3E736E9E61AD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88E261-CBB1-1F40-ADC3-C66E29D2D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6883" y="1082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Υπολογισμός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8C6006E-D6C4-8432-225B-232AC7F224CF}"/>
              </a:ext>
            </a:extLst>
          </p:cNvPr>
          <p:cNvSpPr txBox="1"/>
          <p:nvPr/>
        </p:nvSpPr>
        <p:spPr>
          <a:xfrm>
            <a:off x="560965" y="1074723"/>
            <a:ext cx="3417972" cy="48474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dirty="0">
                <a:latin typeface="Calibri"/>
              </a:rPr>
              <a:t>      </a:t>
            </a:r>
            <a:r>
              <a:rPr lang="el-GR" sz="3600" b="1" dirty="0"/>
              <a:t>υ = υ</a:t>
            </a:r>
            <a:r>
              <a:rPr lang="el-GR" sz="3600" b="1" baseline="-25000" dirty="0"/>
              <a:t>0</a:t>
            </a:r>
            <a:r>
              <a:rPr lang="el-GR" sz="3600" b="1" dirty="0"/>
              <a:t> + α </a:t>
            </a:r>
            <a:r>
              <a:rPr lang="en-US" sz="3600" b="1" dirty="0"/>
              <a:t>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300" b="0" i="0" u="none" strike="noStrike" kern="1200" cap="none" spc="0" baseline="0" dirty="0">
                <a:uFillTx/>
                <a:latin typeface="Calibri"/>
              </a:rPr>
              <a:t>	</a:t>
            </a:r>
            <a:r>
              <a:rPr lang="el-GR" sz="2300" b="1" dirty="0"/>
              <a:t>α  :  </a:t>
            </a:r>
            <a:r>
              <a:rPr lang="el-GR" sz="2300" b="0" i="0" u="none" strike="noStrike" kern="1200" cap="none" spc="0" baseline="0" dirty="0" err="1">
                <a:uFillTx/>
                <a:latin typeface="Calibri"/>
              </a:rPr>
              <a:t>κλ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ί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ση της ευθείας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rlito"/>
              </a:rPr>
              <a:t>     </a:t>
            </a:r>
            <a:r>
              <a:rPr lang="el-GR" sz="2300" b="1" dirty="0"/>
              <a:t>υ</a:t>
            </a:r>
            <a:r>
              <a:rPr lang="el-GR" sz="2300" b="1" baseline="-25000" dirty="0"/>
              <a:t>0</a:t>
            </a:r>
            <a:r>
              <a:rPr lang="el-GR" sz="2300" b="1" dirty="0"/>
              <a:t> :  </a:t>
            </a:r>
            <a:r>
              <a:rPr lang="el-GR" sz="2300" b="0" i="0" u="none" strike="noStrike" kern="1200" cap="none" spc="0" baseline="0" dirty="0">
                <a:uFillTx/>
                <a:latin typeface="Carlito"/>
              </a:rPr>
              <a:t>διατομή (σημείο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</a:rPr>
              <a:t>              τομής της ευθείας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dirty="0">
                <a:uFillTx/>
                <a:latin typeface="Carlito"/>
              </a:rPr>
              <a:t>              με τον </a:t>
            </a:r>
            <a:r>
              <a:rPr lang="el-GR" sz="2300" b="1" i="0" u="sng" strike="noStrike" kern="1200" cap="none" spc="0" dirty="0">
                <a:uFillTx/>
                <a:latin typeface="Carlito"/>
              </a:rPr>
              <a:t>ΚΑΘΕΤΟ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rlito"/>
              </a:rPr>
              <a:t>             </a:t>
            </a:r>
            <a:r>
              <a:rPr lang="el-GR" sz="2300" b="0" i="0" u="none" strike="noStrike" kern="1200" cap="none" spc="0" dirty="0">
                <a:uFillTx/>
                <a:latin typeface="Carlito"/>
              </a:rPr>
              <a:t> άξονα.</a:t>
            </a:r>
            <a:endParaRPr lang="el-GR" sz="2300" b="0" i="0" u="none" strike="noStrike" kern="1200" cap="none" spc="0" baseline="0" dirty="0">
              <a:uFillTx/>
              <a:latin typeface="Carlito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1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1" i="0" u="none" strike="noStrike" kern="1200" cap="none" spc="0" baseline="0" dirty="0">
                <a:uFillTx/>
                <a:latin typeface="Calibri"/>
              </a:rPr>
              <a:t>     </a:t>
            </a:r>
            <a:r>
              <a:rPr lang="el-GR" sz="2300" b="1" i="0" u="sng" strike="noStrike" kern="1200" cap="none" spc="0" baseline="0" dirty="0">
                <a:uFillTx/>
                <a:latin typeface="Calibri"/>
              </a:rPr>
              <a:t>Η κλίση και η διατομή έχουν μονάδες.</a:t>
            </a:r>
          </a:p>
        </p:txBody>
      </p:sp>
      <p:pic>
        <p:nvPicPr>
          <p:cNvPr id="6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CCABAC93-3A6B-61A2-15EA-E01C971608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9913" r="14675" b="5974"/>
          <a:stretch>
            <a:fillRect/>
          </a:stretch>
        </p:blipFill>
        <p:spPr>
          <a:xfrm>
            <a:off x="4292933" y="1074723"/>
            <a:ext cx="7565084" cy="530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2BBEC21-CA8D-C142-B810-995042EA4DDE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155183-C9DA-EF94-B9B2-29F9CFAD78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8760" y="-607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Μέτρηση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5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FA63A74-BB22-811F-3429-BC78A360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4" t="15471" r="11658" b="5281"/>
          <a:stretch>
            <a:fillRect/>
          </a:stretch>
        </p:blipFill>
        <p:spPr>
          <a:xfrm>
            <a:off x="2600528" y="869602"/>
            <a:ext cx="7610269" cy="551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719CCD5C-EADC-A0F8-9485-D01792F15892}"/>
                  </a:ext>
                </a:extLst>
              </p:cNvPr>
              <p:cNvSpPr txBox="1"/>
              <p:nvPr/>
            </p:nvSpPr>
            <p:spPr>
              <a:xfrm>
                <a:off x="4166331" y="1422341"/>
                <a:ext cx="5312949" cy="441211"/>
              </a:xfrm>
              <a:prstGeom prst="rect">
                <a:avLst/>
              </a:prstGeom>
              <a:solidFill>
                <a:srgbClr val="FFFFFF">
                  <a:alpha val="74000"/>
                </a:srgbClr>
              </a:solidFill>
              <a:ln w="28575" cap="flat">
                <a:noFill/>
                <a:prstDash val="solid"/>
                <a:miter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0" tIns="0" rIns="0" bIns="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1" dirty="0">
                    <a:solidFill>
                      <a:schemeClr val="tx1"/>
                    </a:solidFill>
                  </a:rPr>
                  <a:t>Κλίση: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𝝊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𝚪𝚩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𝚨𝚩</m:t>
                            </m:r>
                          </m:e>
                        </m:d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𝟏𝟎𝟓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f>
                          <m:fPr>
                            <m:type m:val="lin"/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𝒆𝒄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</m:t>
                        </m:r>
                      </m:den>
                    </m:f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𝟗𝟓𝟒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f>
                      <m:fPr>
                        <m:type m:val="lin"/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𝒔𝒆𝒄</m:t>
                            </m:r>
                          </m:e>
                          <m:sup>
                            <m:r>
                              <a:rPr lang="en-US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800" b="1" i="0" u="none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719CCD5C-EADC-A0F8-9485-D01792F15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331" y="1422341"/>
                <a:ext cx="5312949" cy="441211"/>
              </a:xfrm>
              <a:prstGeom prst="rect">
                <a:avLst/>
              </a:prstGeom>
              <a:blipFill>
                <a:blip r:embed="rId3"/>
                <a:stretch>
                  <a:fillRect l="-2397" t="-81818" r="-1712" b="-128571"/>
                </a:stretch>
              </a:blipFill>
              <a:ln w="28575" cap="flat">
                <a:noFill/>
                <a:prstDash val="solid"/>
                <a:miter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0">
            <a:extLst>
              <a:ext uri="{FF2B5EF4-FFF2-40B4-BE49-F238E27FC236}">
                <a16:creationId xmlns:a16="http://schemas.microsoft.com/office/drawing/2014/main" id="{45658105-766D-B33A-ECEB-6D16DE1F8701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64400-2E05-8B57-E8A4-351D145424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40156" y="332280"/>
            <a:ext cx="8911687" cy="1280890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</a:rPr>
              <a:t>Διεξαγωγή των Εργαστηρίων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8EDA-097C-6B08-4F47-226121FCD95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06932" y="1331261"/>
            <a:ext cx="9404721" cy="4195477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Θεωρητικά μαθήματα </a:t>
            </a:r>
            <a:endParaRPr lang="el-GR" sz="2100" b="1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sz="2100" b="1" dirty="0">
                <a:solidFill>
                  <a:schemeClr val="tx1"/>
                </a:solidFill>
                <a:latin typeface="Carlito"/>
              </a:rPr>
              <a:t>1</a:t>
            </a:r>
            <a:r>
              <a:rPr lang="el-GR" sz="2100" b="1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τμήμα</a:t>
            </a: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Διάρκεια </a:t>
            </a:r>
            <a:r>
              <a:rPr lang="el-GR" sz="2100" b="1" dirty="0">
                <a:solidFill>
                  <a:schemeClr val="tx1"/>
                </a:solidFill>
                <a:latin typeface="Carlito"/>
              </a:rPr>
              <a:t>3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 ώρες  </a:t>
            </a:r>
            <a:r>
              <a:rPr lang="el-GR" sz="2100" b="1" u="sng" dirty="0">
                <a:solidFill>
                  <a:schemeClr val="tx1"/>
                </a:solidFill>
                <a:latin typeface="Carlito"/>
              </a:rPr>
              <a:t>(Δεν υπάρχει το ακαδημαϊκό τέταρτο)</a:t>
            </a: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Εκτέλεση </a:t>
            </a:r>
            <a:r>
              <a:rPr lang="el-GR" sz="2100" b="1" dirty="0">
                <a:solidFill>
                  <a:schemeClr val="tx1"/>
                </a:solidFill>
                <a:latin typeface="Carlito"/>
              </a:rPr>
              <a:t>10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εργαστηριακών ασκήσεων </a:t>
            </a:r>
          </a:p>
          <a:p>
            <a:pPr marL="2286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l-GR" sz="2100" dirty="0">
              <a:solidFill>
                <a:schemeClr val="tx1"/>
              </a:solidFill>
              <a:latin typeface="Carlito"/>
            </a:endParaRPr>
          </a:p>
          <a:p>
            <a:pPr marL="571500"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l-GR" sz="2100" dirty="0">
                <a:solidFill>
                  <a:schemeClr val="tx1"/>
                </a:solidFill>
                <a:latin typeface="Carlito"/>
              </a:rPr>
              <a:t>Παράδοση εργαστηριακών αναφορών ανά εβδομάδα,</a:t>
            </a:r>
            <a:r>
              <a:rPr lang="en-US" sz="21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με διορία μια εβδομάδα μετά την</a:t>
            </a:r>
            <a:r>
              <a:rPr lang="en-US" sz="21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εκτέλεση του κάθε</a:t>
            </a:r>
            <a:r>
              <a:rPr lang="en-US" sz="21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100" dirty="0">
                <a:solidFill>
                  <a:schemeClr val="tx1"/>
                </a:solidFill>
                <a:latin typeface="Carlito"/>
              </a:rPr>
              <a:t>πειράματος. </a:t>
            </a:r>
          </a:p>
          <a:p>
            <a:pPr lvl="0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D68E2D92-64C8-C630-2260-8CAB7AFB92CB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D393F1-589C-8FA5-E6AB-7A6DDF883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2803" y="-81076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Μέτρηση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232E366-56B5-AD44-2450-6672DFB06D7B}"/>
              </a:ext>
            </a:extLst>
          </p:cNvPr>
          <p:cNvSpPr txBox="1"/>
          <p:nvPr/>
        </p:nvSpPr>
        <p:spPr>
          <a:xfrm>
            <a:off x="3245690" y="837380"/>
            <a:ext cx="5772863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676E880D-E16E-6977-31AB-13A0BB4E1099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F4ED3-7BB1-6386-D78A-1E9B17EA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293" y="837380"/>
            <a:ext cx="7429500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651681-7E85-F489-4CF4-BDB6397A3F71}"/>
              </a:ext>
            </a:extLst>
          </p:cNvPr>
          <p:cNvSpPr txBox="1"/>
          <p:nvPr/>
        </p:nvSpPr>
        <p:spPr>
          <a:xfrm>
            <a:off x="4112271" y="1610818"/>
            <a:ext cx="234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Διατομή</a:t>
            </a:r>
            <a:endParaRPr lang="en-US" sz="2400" b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A6DF3E9-EF42-EEDB-AC1A-E6F9147CE970}"/>
              </a:ext>
            </a:extLst>
          </p:cNvPr>
          <p:cNvCxnSpPr>
            <a:cxnSpLocks/>
          </p:cNvCxnSpPr>
          <p:nvPr/>
        </p:nvCxnSpPr>
        <p:spPr>
          <a:xfrm flipH="1">
            <a:off x="3768025" y="1991879"/>
            <a:ext cx="969832" cy="2754166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 extrusionH="76200" contourW="12700">
            <a:extrusionClr>
              <a:srgbClr val="FF0000"/>
            </a:extrusionClr>
            <a:contourClr>
              <a:srgbClr val="FF0000"/>
            </a:contourClr>
          </a:sp3d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TextBox 9">
            <a:extLst>
              <a:ext uri="{FF2B5EF4-FFF2-40B4-BE49-F238E27FC236}">
                <a16:creationId xmlns:a16="http://schemas.microsoft.com/office/drawing/2014/main" id="{CCE1C204-6EBD-1831-DC61-9F13A3F82756}"/>
              </a:ext>
            </a:extLst>
          </p:cNvPr>
          <p:cNvSpPr txBox="1"/>
          <p:nvPr/>
        </p:nvSpPr>
        <p:spPr>
          <a:xfrm>
            <a:off x="7359177" y="1459975"/>
            <a:ext cx="2775842" cy="276999"/>
          </a:xfrm>
          <a:prstGeom prst="rect">
            <a:avLst/>
          </a:prstGeom>
          <a:solidFill>
            <a:srgbClr val="FFFFFF"/>
          </a:solidFill>
          <a:ln w="28575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b="1" dirty="0"/>
              <a:t>Διατομή: υ</a:t>
            </a:r>
            <a:r>
              <a:rPr lang="el-GR" b="1" baseline="-25000" dirty="0"/>
              <a:t>ο</a:t>
            </a:r>
            <a:r>
              <a:rPr lang="el-GR" b="1" dirty="0"/>
              <a:t>= 44</a:t>
            </a:r>
            <a:r>
              <a:rPr lang="en-US" b="1" dirty="0"/>
              <a:t>cm/sec</a:t>
            </a:r>
            <a:endParaRPr lang="en-US" sz="2800" b="1" i="0" u="none" strike="noStrike" kern="1200" cap="none" spc="0" baseline="0" dirty="0"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EBD0AD6F-6BDE-636E-2393-7EAEDD427102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E912CD-56DD-545E-BDC4-46F914422E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3" y="111639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Σφάλματα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CC1F54D2-6DF1-25CB-97B6-12D0B11D9BEE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1229C9DC-4B3F-CB36-6F98-5E85EAED6C81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6" name="Picture 7" descr="A picture containing text, tennis, player, getting&#10;&#10;Description automatically generated">
            <a:extLst>
              <a:ext uri="{FF2B5EF4-FFF2-40B4-BE49-F238E27FC236}">
                <a16:creationId xmlns:a16="http://schemas.microsoft.com/office/drawing/2014/main" id="{FB1D614B-7CAA-71F5-589A-B299DD0903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8702" r="14416" b="4589"/>
          <a:stretch>
            <a:fillRect/>
          </a:stretch>
        </p:blipFill>
        <p:spPr>
          <a:xfrm>
            <a:off x="3416832" y="1251237"/>
            <a:ext cx="6279135" cy="454519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1E6943A5-BEF3-38A4-0A4A-B77DEE34FAA2}"/>
              </a:ext>
            </a:extLst>
          </p:cNvPr>
          <p:cNvSpPr txBox="1"/>
          <p:nvPr/>
        </p:nvSpPr>
        <p:spPr>
          <a:xfrm>
            <a:off x="545562" y="330665"/>
            <a:ext cx="2871270" cy="683264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uFillTx/>
              <a:latin typeface="Calibri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Τα δεδομένα ορίζουν μια «ζώνη» 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Μέσα από αυτή τη ζώνη μπορούν να περάσουν πολλές διαφορετικές ευθείες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itchFamily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Η ευθεία με τη μεγαλύτερη και τη μικρότερη κλίση προσεγγίζουν το σφάλμα της βέλτιστης ευθείας 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	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	</a:t>
            </a:r>
          </a:p>
          <a:p>
            <a:pPr marL="11109" marR="0" lvl="0" indent="-11109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0" i="0" u="none" strike="noStrike" kern="1200" cap="none" spc="0" baseline="0" dirty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71D21A9-2133-4BBE-D373-8857A260BAC0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059FAE-41F5-110F-A9A4-CAC609AC6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417" y="4446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Σφάλματα παραμέτρων ευθειών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166F4CA7-B675-90C9-68B6-B203A275FE3B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B0CB40BC-7F30-1C82-F95A-2E4C8BB75E2B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86A40-6308-37D9-3A72-15178766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83" y="902165"/>
            <a:ext cx="7498455" cy="555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782DEC3-ECAD-1A3A-FCDA-ED8822EB986C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2786631-C964-A1A5-2C5C-4E3F91B59615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507247C1-2891-E2FC-C5C6-BDACE19618A6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7863377-C301-3B0A-F54B-382A064BD9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64" t="13155" r="11658" b="4589"/>
          <a:stretch>
            <a:fillRect/>
          </a:stretch>
        </p:blipFill>
        <p:spPr>
          <a:xfrm>
            <a:off x="1895148" y="743407"/>
            <a:ext cx="7622155" cy="5735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5EE9A698-6EC9-FEDE-1BA6-A172EB26B00D}"/>
                  </a:ext>
                </a:extLst>
              </p:cNvPr>
              <p:cNvSpPr txBox="1"/>
              <p:nvPr/>
            </p:nvSpPr>
            <p:spPr>
              <a:xfrm>
                <a:off x="2700759" y="1409760"/>
                <a:ext cx="3395241" cy="1705852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sng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Σφάλμα κλίσης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α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max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=1454 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α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min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=727 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=363≅400</m:t>
                    </m:r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Άρα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1000±400</m:t>
                        </m:r>
                      </m:e>
                    </m:d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  <a:ea typeface="Cambria Math" pitchFamily="18"/>
                  </a:rPr>
                  <a:t> 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  <a:endParaRPr lang="en-US" b="0" i="0" u="none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6" name="TextBox 7">
                <a:extLst>
                  <a:ext uri="{FF2B5EF4-FFF2-40B4-BE49-F238E27FC236}">
                    <a16:creationId xmlns:a16="http://schemas.microsoft.com/office/drawing/2014/main" id="{5EE9A698-6EC9-FEDE-1BA6-A172EB26B0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759" y="1409760"/>
                <a:ext cx="3395241" cy="1705852"/>
              </a:xfrm>
              <a:prstGeom prst="rect">
                <a:avLst/>
              </a:prstGeom>
              <a:blipFill>
                <a:blip r:embed="rId3"/>
                <a:stretch>
                  <a:fillRect l="-1070" t="-1053" b="-350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F8A7DD06-A21C-DD5B-9FD4-3D8A6814B159}"/>
                  </a:ext>
                </a:extLst>
              </p:cNvPr>
              <p:cNvSpPr txBox="1"/>
              <p:nvPr/>
            </p:nvSpPr>
            <p:spPr>
              <a:xfrm>
                <a:off x="5960226" y="3941471"/>
                <a:ext cx="3223098" cy="1705852"/>
              </a:xfrm>
              <a:prstGeom prst="rect">
                <a:avLst/>
              </a:prstGeom>
              <a:solidFill>
                <a:srgbClr val="FFFFFF"/>
              </a:solidFill>
              <a:ln cap="flat"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sng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Σφάλμα</a:t>
                </a:r>
                <a:r>
                  <a:rPr lang="el-GR" b="0" i="0" u="sng" strike="noStrike" kern="1200" cap="none" spc="0" dirty="0">
                    <a:solidFill>
                      <a:schemeClr val="tx1"/>
                    </a:solidFill>
                    <a:uFillTx/>
                    <a:latin typeface="Calibri"/>
                  </a:rPr>
                  <a:t> διατομής</a:t>
                </a:r>
                <a:endParaRPr lang="el-GR" b="0" i="0" u="sng" strike="noStrike" kern="1200" cap="none" spc="0" baseline="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Δ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min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=12 cm/sec</a:t>
                </a: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Δ</a:t>
                </a:r>
                <a:r>
                  <a:rPr lang="en-US" b="0" i="0" u="none" strike="noStrike" kern="1200" cap="none" spc="0" baseline="-25000" dirty="0">
                    <a:solidFill>
                      <a:schemeClr val="tx1"/>
                    </a:solidFill>
                    <a:uFillTx/>
                    <a:latin typeface="Calibri"/>
                  </a:rPr>
                  <a:t>max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=78 cm/sec</a:t>
                </a:r>
                <a:r>
                  <a:rPr lang="en-US" b="0" i="0" u="none" strike="noStrike" kern="1200" cap="none" spc="0" baseline="30000" dirty="0">
                    <a:solidFill>
                      <a:schemeClr val="tx1"/>
                    </a:solidFill>
                    <a:uFillTx/>
                    <a:latin typeface="Calibri"/>
                  </a:rPr>
                  <a:t>2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4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=32≅30</m:t>
                    </m:r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  <a:endParaRPr lang="en-US" b="0" i="0" u="none" strike="noStrike" kern="1200" cap="none" spc="0" baseline="30000" dirty="0">
                  <a:solidFill>
                    <a:schemeClr val="tx1"/>
                  </a:solidFill>
                  <a:uFillTx/>
                  <a:latin typeface="Calibri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Αρά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4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50±30</m:t>
                        </m:r>
                      </m:e>
                    </m:d>
                  </m:oMath>
                </a14:m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  <a:ea typeface="Cambria Math" pitchFamily="18"/>
                  </a:rPr>
                  <a:t> </a:t>
                </a:r>
                <a:r>
                  <a:rPr lang="en-US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libri"/>
                  </a:rPr>
                  <a:t>cm/sec</a:t>
                </a:r>
              </a:p>
            </p:txBody>
          </p:sp>
        </mc:Choice>
        <mc:Fallback xmlns=""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F8A7DD06-A21C-DD5B-9FD4-3D8A6814B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0226" y="3941471"/>
                <a:ext cx="3223098" cy="1705852"/>
              </a:xfrm>
              <a:prstGeom prst="rect">
                <a:avLst/>
              </a:prstGeom>
              <a:blipFill>
                <a:blip r:embed="rId4"/>
                <a:stretch>
                  <a:fillRect l="-1124" t="-1053" b="-386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1">
            <a:extLst>
              <a:ext uri="{FF2B5EF4-FFF2-40B4-BE49-F238E27FC236}">
                <a16:creationId xmlns:a16="http://schemas.microsoft.com/office/drawing/2014/main" id="{7132D34F-ED8B-C747-B8E8-31805F0CDBB4}"/>
              </a:ext>
            </a:extLst>
          </p:cNvPr>
          <p:cNvSpPr txBox="1"/>
          <p:nvPr/>
        </p:nvSpPr>
        <p:spPr>
          <a:xfrm>
            <a:off x="1667207" y="-320214"/>
            <a:ext cx="8229600" cy="11430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1" i="0" u="none" strike="noStrike" kern="1200" cap="none" spc="0" baseline="0" dirty="0">
                <a:uFillTx/>
                <a:latin typeface="Carlito"/>
              </a:rPr>
              <a:t>Σφάλματα παραμέτρων ευθειών</a:t>
            </a:r>
            <a:endParaRPr lang="en-US" sz="4200" b="1" i="0" u="none" strike="noStrike" kern="1200" cap="none" spc="0" baseline="0" dirty="0">
              <a:uFillTx/>
              <a:latin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C400826-8AB2-889A-C427-D61F7F8A23E4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A71F36AF-5613-63F6-E70D-B7B0B55BDF1D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04554A6-C70E-50AA-6A31-05A2BB710C65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790AD5-1D44-279B-3E57-A199DF49DF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41111" y="54986"/>
            <a:ext cx="8229600" cy="831957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br>
              <a:rPr lang="en-US" b="1" dirty="0">
                <a:solidFill>
                  <a:schemeClr val="tx1"/>
                </a:solidFill>
                <a:latin typeface="Carlito"/>
              </a:rPr>
            </a:b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6" name="Picture 9" descr="Chart&#10;&#10;Description automatically generated">
            <a:extLst>
              <a:ext uri="{FF2B5EF4-FFF2-40B4-BE49-F238E27FC236}">
                <a16:creationId xmlns:a16="http://schemas.microsoft.com/office/drawing/2014/main" id="{FDB637D0-8F7D-1FA7-7821-688356373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93" y="743407"/>
            <a:ext cx="7623956" cy="5717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5060166-05B3-6FEE-6FDE-7E6B9F174AED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158C22AA-84E4-9F56-FADB-09CAA7F556B0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8F4D830C-F1D1-5F86-2184-DF3622C7B6A8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012AC7-28E2-D6FD-B5C4-CB8DDD025B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198" y="66751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D0C85-BD20-176C-ADC5-E5AB61B8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92" y="902165"/>
            <a:ext cx="7420816" cy="5437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C8458AF9-B4A1-4538-2DB2-20BD6D0C448C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98FC33D-4CF8-7705-8C81-AC5DA61ACBB7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208EB52-35DA-257F-F1EB-C32DD21CDE36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A6838F-6AF5-9098-E8E7-06C19C79F9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67198" y="0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E3B63-4A8C-176B-44F2-1C4DE06BE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221" y="743407"/>
            <a:ext cx="7782019" cy="57579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02EF-CB19-6AA4-EEC7-67C766DC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700" y="239346"/>
            <a:ext cx="9404722" cy="636779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Κοινά λάθη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2BE6CE-F494-EEFC-98D2-B61C20CEA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73" y="1576516"/>
            <a:ext cx="5232856" cy="4312198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102E64E-4AB1-4EF4-99F6-8EB05F7A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469736"/>
              </p:ext>
            </p:extLst>
          </p:nvPr>
        </p:nvGraphicFramePr>
        <p:xfrm>
          <a:off x="567473" y="1576516"/>
          <a:ext cx="5232856" cy="431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72BE6CE-F494-EEFC-98D2-B61C20CEA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7" y="1576516"/>
            <a:ext cx="5232856" cy="4312198"/>
          </a:xfrm>
          <a:prstGeom prst="rect">
            <a:avLst/>
          </a:prstGeo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102E64E-4AB1-4EF4-99F6-8EB05F7A02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502902"/>
              </p:ext>
            </p:extLst>
          </p:nvPr>
        </p:nvGraphicFramePr>
        <p:xfrm>
          <a:off x="6177277" y="1576517"/>
          <a:ext cx="5093697" cy="4441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2C71D8-5F21-E4F6-839A-84DCDA504E51}"/>
              </a:ext>
            </a:extLst>
          </p:cNvPr>
          <p:cNvCxnSpPr>
            <a:cxnSpLocks/>
          </p:cNvCxnSpPr>
          <p:nvPr/>
        </p:nvCxnSpPr>
        <p:spPr>
          <a:xfrm flipV="1">
            <a:off x="8032931" y="1956317"/>
            <a:ext cx="0" cy="3453319"/>
          </a:xfrm>
          <a:prstGeom prst="line">
            <a:avLst/>
          </a:prstGeom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355FC7-F0EC-4DDF-B1E7-3EC8E9DD33D6}"/>
              </a:ext>
            </a:extLst>
          </p:cNvPr>
          <p:cNvSpPr txBox="1"/>
          <p:nvPr/>
        </p:nvSpPr>
        <p:spPr>
          <a:xfrm>
            <a:off x="3303334" y="4356185"/>
            <a:ext cx="107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el-GR" b="1" dirty="0"/>
              <a:t>Διατομή</a:t>
            </a:r>
            <a:endParaRPr lang="en-US" b="1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E52CCFC-B962-3711-59FE-8B626AC73F8F}"/>
              </a:ext>
            </a:extLst>
          </p:cNvPr>
          <p:cNvCxnSpPr>
            <a:cxnSpLocks/>
          </p:cNvCxnSpPr>
          <p:nvPr/>
        </p:nvCxnSpPr>
        <p:spPr>
          <a:xfrm rot="1140000" flipH="1">
            <a:off x="2393215" y="4392000"/>
            <a:ext cx="91440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91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  <p:bldGraphic spid="21" grpId="0">
        <p:bldAsOne/>
      </p:bldGraphic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83441-E049-0696-7C93-3D7C3D69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9" y="88268"/>
            <a:ext cx="9404722" cy="84106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Το προηγούμενο πιο παραστατικά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188696-E4FD-C662-9EEB-E85CBB8DE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88" y="982980"/>
            <a:ext cx="5935980" cy="489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928C2F-D728-4720-43F5-9A86A20E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8" y="929328"/>
            <a:ext cx="5935980" cy="49312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19D423-0529-97C3-B03C-37AAEAF92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988" y="941497"/>
            <a:ext cx="5935980" cy="4906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DB21B8-8EA1-96B3-4C93-0EE703D89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4982" y="941497"/>
            <a:ext cx="5933986" cy="49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4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01D663D1-574B-FB31-656A-8168D97C7AA9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8AE5AC6A-FCB6-90F8-DEC3-D4ECAAE3E584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AC96CCA-B128-517A-7E5C-C88CC9D1848A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C35DD7-9C7B-7284-D79B-07A51D6D7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1203" y="0"/>
            <a:ext cx="8229600" cy="1143000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Ειδικ</a:t>
            </a:r>
            <a:r>
              <a:rPr lang="en-US" b="1" dirty="0">
                <a:solidFill>
                  <a:schemeClr val="tx1"/>
                </a:solidFill>
                <a:latin typeface="Carlito"/>
              </a:rPr>
              <a:t>έ</a:t>
            </a:r>
            <a:r>
              <a:rPr lang="el-GR" b="1" dirty="0">
                <a:solidFill>
                  <a:schemeClr val="tx1"/>
                </a:solidFill>
                <a:latin typeface="Carlito"/>
              </a:rPr>
              <a:t>ς περιπτώσεις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71E759-BD4B-9BF2-1AED-F175B64F4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743407"/>
            <a:ext cx="7162800" cy="53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5EEC-1FEB-977D-C8E6-69BBE6828F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7435" y="283191"/>
            <a:ext cx="8911687" cy="1280890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</a:rPr>
              <a:t>Διεξαγωγή των Εργαστηρίων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4C800-912D-ACAB-29E4-C1FA323865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927253" y="1564081"/>
            <a:ext cx="8946544" cy="4195477"/>
          </a:xfrm>
        </p:spPr>
        <p:txBody>
          <a:bodyPr>
            <a:normAutofit/>
          </a:bodyPr>
          <a:lstStyle/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Υποχρεωτική παρουσία.</a:t>
            </a: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Μόνο 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1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απουσία δικαιολογείται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(</a:t>
            </a:r>
            <a:r>
              <a:rPr lang="el-GR" sz="2300" b="1" dirty="0">
                <a:solidFill>
                  <a:schemeClr val="tx1"/>
                </a:solidFill>
                <a:latin typeface="Carlito"/>
              </a:rPr>
              <a:t>όχι ηθελημένη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)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. </a:t>
            </a: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Το πείραμα που δεν έγινε, θα πραγματοποιηθεί μετά το πέρας του προγράμματος των πειραμάτων. </a:t>
            </a: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marL="685800" lvl="0">
              <a:buClr>
                <a:schemeClr val="tx1"/>
              </a:buClr>
              <a:buFont typeface="Wingdings" pitchFamily="2"/>
              <a:buChar char="v"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Ολοκλήρωση </a:t>
            </a:r>
            <a:r>
              <a:rPr lang="el-GR" sz="2300" b="1" u="sng" dirty="0">
                <a:solidFill>
                  <a:schemeClr val="tx1"/>
                </a:solidFill>
                <a:latin typeface="Carlito"/>
              </a:rPr>
              <a:t>όλων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των πειραμάτων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αποτελεί απαραίτητη προϋπόθεση, για την επιτυχή ολοκλήρωση του εργαστηρίου .</a:t>
            </a:r>
            <a:endParaRPr lang="en-US" sz="2300" b="1" u="sng" dirty="0">
              <a:solidFill>
                <a:schemeClr val="tx1"/>
              </a:solidFill>
              <a:latin typeface="Carlito"/>
            </a:endParaRPr>
          </a:p>
          <a:p>
            <a:pPr lvl="0">
              <a:buFont typeface="Wingdings" pitchFamily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25340CA-E6B1-B4D1-D4D7-70903A111AC5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21E8668-6C7D-42C4-C8B3-1E8C23E27A2C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7231430-1292-C8ED-126F-FD15D58378B3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7B21F5-29A0-3180-4422-D246307A87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422" y="92528"/>
            <a:ext cx="8229600" cy="731384"/>
          </a:xfrm>
        </p:spPr>
        <p:txBody>
          <a:bodyPr anchorCtr="1">
            <a:normAutofit/>
          </a:bodyPr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Ειδικ</a:t>
            </a:r>
            <a:r>
              <a:rPr lang="en-US" b="1" dirty="0">
                <a:solidFill>
                  <a:schemeClr val="tx1"/>
                </a:solidFill>
                <a:latin typeface="Carlito"/>
              </a:rPr>
              <a:t>έ</a:t>
            </a:r>
            <a:r>
              <a:rPr lang="el-GR" b="1" dirty="0">
                <a:solidFill>
                  <a:schemeClr val="tx1"/>
                </a:solidFill>
                <a:latin typeface="Carlito"/>
              </a:rPr>
              <a:t>ς περιπτώσεις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E0EF4-0D2E-A8EE-4814-7723DC80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013" y="823912"/>
            <a:ext cx="7019925" cy="521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724FDAC-A844-74A2-CB02-6F95B2E62728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B0819C50-0009-64F3-211B-CCEE70BCF9F6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C1DC10-2414-9EF0-57C4-37779F1C80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90627" y="10823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Λογαριθμικά 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32BE9716-C8F9-C2DB-C4B4-B08F7687B942}"/>
                  </a:ext>
                </a:extLst>
              </p:cNvPr>
              <p:cNvSpPr txBox="1"/>
              <p:nvPr/>
            </p:nvSpPr>
            <p:spPr>
              <a:xfrm>
                <a:off x="2174798" y="1214515"/>
                <a:ext cx="9861258" cy="4428969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Όσα είδαμε εφαρμόζονται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ΜΟΝΟ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όταν μελετάμε συσχετίσεις 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της μορφής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=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α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x +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β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(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γραμμική συσχέτιση)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Συχνά όμως έχουμε συσχετίσεις της μορφής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000" dirty="0">
                    <a:solidFill>
                      <a:schemeClr val="tx1"/>
                    </a:solidFill>
                  </a:rPr>
                  <a:t>ό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𝜋𝜔𝜍</m:t>
                    </m:r>
                    <m:r>
                      <a:rPr lang="en-US" sz="20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π.χ.   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n-US" sz="23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3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num>
                          <m:den>
                            <m:r>
                              <a:rPr lang="en-US" sz="23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κτλ.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 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ή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εκθετικής εξάρτησης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𝚨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𝝀𝝌</m:t>
                        </m:r>
                      </m:e>
                    </m:d>
                    <m:r>
                      <a:rPr lang="en-US" sz="23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kern="0" dirty="0">
                    <a:solidFill>
                      <a:schemeClr val="tx1"/>
                    </a:solidFill>
                    <a:latin typeface="Carlito"/>
                  </a:rPr>
                  <a:t>ό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πως</a:t>
                </a:r>
                <a:r>
                  <a:rPr lang="el-GR" sz="2300" b="0" i="0" u="none" strike="noStrike" kern="1200" cap="none" spc="0" dirty="0">
                    <a:solidFill>
                      <a:schemeClr val="tx1"/>
                    </a:solidFill>
                    <a:uFillTx/>
                    <a:latin typeface="Carlito"/>
                  </a:rPr>
                  <a:t>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π.χ.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30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3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𝚨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𝒆𝒙𝒑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f>
                          <m:fPr>
                            <m:type m:val="lin"/>
                            <m:ctrlP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3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l-GR" sz="23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                            </a:t>
                </a:r>
                <a:r>
                  <a:rPr lang="el-GR" sz="230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κτλ.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800" b="1" i="0" u="none" strike="noStrike" kern="1200" cap="none" spc="0" dirty="0">
                    <a:solidFill>
                      <a:schemeClr val="tx1"/>
                    </a:solidFill>
                    <a:uFillTx/>
                    <a:latin typeface="Carlito"/>
                  </a:rPr>
                  <a:t> Σε αυτές τις περιπτώσεις τι κάνουμε ;;;</a:t>
                </a:r>
                <a:endParaRPr lang="en-US" sz="2800" b="1" i="0" u="none" strike="noStrike" kern="1200" cap="none" spc="0" dirty="0">
                  <a:solidFill>
                    <a:schemeClr val="tx1"/>
                  </a:solidFill>
                  <a:uFillTx/>
                  <a:latin typeface="Carlito"/>
                </a:endParaRPr>
              </a:p>
            </p:txBody>
          </p:sp>
        </mc:Choice>
        <mc:Fallback xmlns="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32BE9716-C8F9-C2DB-C4B4-B08F7687B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798" y="1214515"/>
                <a:ext cx="9861258" cy="4428969"/>
              </a:xfrm>
              <a:prstGeom prst="rect">
                <a:avLst/>
              </a:prstGeom>
              <a:blipFill>
                <a:blip r:embed="rId3"/>
                <a:stretch>
                  <a:fillRect l="-928" t="-963" b="-2889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CFF7C9-0800-EB25-E8AA-B4723668C3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052654"/>
              </p:ext>
            </p:extLst>
          </p:nvPr>
        </p:nvGraphicFramePr>
        <p:xfrm>
          <a:off x="6619653" y="4268012"/>
          <a:ext cx="21590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444240" progId="Equation.DSMT4">
                  <p:embed/>
                </p:oleObj>
              </mc:Choice>
              <mc:Fallback>
                <p:oleObj name="Equation" r:id="rId4" imgW="1346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9653" y="4268012"/>
                        <a:ext cx="2159000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1C7EC0BC-D836-9613-2ABD-738C695A2ABB}"/>
              </a:ext>
            </a:extLst>
          </p:cNvPr>
          <p:cNvSpPr txBox="1"/>
          <p:nvPr/>
        </p:nvSpPr>
        <p:spPr>
          <a:xfrm>
            <a:off x="1667207" y="743407"/>
            <a:ext cx="8078038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7E8566B7-82EF-4E38-BCCC-66D41F080A08}"/>
              </a:ext>
            </a:extLst>
          </p:cNvPr>
          <p:cNvSpPr txBox="1"/>
          <p:nvPr/>
        </p:nvSpPr>
        <p:spPr>
          <a:xfrm>
            <a:off x="1981203" y="902165"/>
            <a:ext cx="8543595" cy="32624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sng" strike="noStrike" kern="1200" cap="none" spc="0" baseline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uFillTx/>
                <a:latin typeface="Calibri"/>
              </a:rPr>
              <a:t>	</a:t>
            </a: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800" b="0" i="0" u="none" strike="noStrike" kern="1200" cap="none" spc="0" baseline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0" i="0" u="none" strike="noStrike" kern="1200" cap="none" spc="0" baseline="0">
                <a:uFillTx/>
                <a:latin typeface="Calibri"/>
              </a:rPr>
              <a:t>		 	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7AE41D03-4F12-C51A-6F0D-4714F2F8232F}"/>
              </a:ext>
            </a:extLst>
          </p:cNvPr>
          <p:cNvSpPr txBox="1"/>
          <p:nvPr/>
        </p:nvSpPr>
        <p:spPr>
          <a:xfrm>
            <a:off x="5638803" y="2880360"/>
            <a:ext cx="64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0" tIns="0" rIns="0" bIns="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07EA63E-3694-8967-F91A-B664348F7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1598" y="51888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b="1" dirty="0">
                <a:solidFill>
                  <a:schemeClr val="tx1"/>
                </a:solidFill>
                <a:latin typeface="Carlito"/>
              </a:rPr>
              <a:t>Λογαριθμικά Διαγράμματα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2B22D134-BB50-F8C0-5E1D-170424DA0836}"/>
                  </a:ext>
                </a:extLst>
              </p:cNvPr>
              <p:cNvSpPr txBox="1"/>
              <p:nvPr/>
            </p:nvSpPr>
            <p:spPr>
              <a:xfrm>
                <a:off x="1646344" y="743407"/>
                <a:ext cx="9527307" cy="4879541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Δύο λύσεις </a:t>
                </a: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Διαγράμματα της μορφής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–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x</a:t>
                </a:r>
                <a:r>
                  <a:rPr lang="el-GR" sz="2300" b="1" baseline="30000" dirty="0">
                    <a:solidFill>
                      <a:schemeClr val="tx1"/>
                    </a:solidFill>
                    <a:latin typeface="Carlito"/>
                  </a:rPr>
                  <a:t>λ</a:t>
                </a:r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  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π.χ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ή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𝜯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l-GR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</m:oMath>
                </a14:m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1"/>
                  </a:buClr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για τη </a:t>
                </a:r>
                <a:r>
                  <a:rPr lang="el-GR" sz="2300" kern="0" dirty="0">
                    <a:solidFill>
                      <a:schemeClr val="tx1"/>
                    </a:solidFill>
                    <a:latin typeface="Carlito"/>
                  </a:rPr>
                  <a:t>μελέτη</a:t>
                </a: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των σχέσεων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en-US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και </a:t>
                </a:r>
                <a:r>
                  <a:rPr lang="en-US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457200" marR="0" lvl="0" indent="-45720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SzPct val="100000"/>
                  <a:buFont typeface="Calibri Light"/>
                  <a:buAutoNum type="alphaUcPeriod"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0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Γραμμικοποίηση σχέσεων</a:t>
                </a:r>
              </a:p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l-GR" sz="2300" b="0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</a:endParaRP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3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⟺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d>
                        </m:e>
                      </m:func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𝒎𝒓</m:t>
                              </m:r>
                            </m:e>
                          </m:d>
                        </m:e>
                      </m:func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3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23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3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𝐥𝐨𝐠</m:t>
                          </m:r>
                        </m:fName>
                        <m:e>
                          <m:d>
                            <m:dPr>
                              <m:ctrlP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l-GR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ea typeface="Cambria Math" pitchFamily="18"/>
                </a:endParaRP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				 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     = 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β         +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α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x</a:t>
                </a: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                                                  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ή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</a:t>
                </a: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𝑨𝒆𝒙𝒑</m:t>
                    </m:r>
                    <m:d>
                      <m:d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⟺</m:t>
                    </m:r>
                    <m:func>
                      <m:func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</m:func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3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3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𝐥𝐧</m:t>
                        </m:r>
                      </m:fName>
                      <m:e>
                        <m:d>
                          <m:dPr>
                            <m:ctrlP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e>
                    </m:func>
                    <m:r>
                      <a:rPr lang="en-US" sz="23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3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2300" b="1" i="0" u="none" strike="noStrike" kern="1200" cap="none" spc="0" baseline="0" dirty="0">
                  <a:solidFill>
                    <a:schemeClr val="tx1"/>
                  </a:solidFill>
                  <a:uFillTx/>
                  <a:latin typeface="Carlito"/>
                  <a:ea typeface="Cambria Math" pitchFamily="18"/>
                </a:endParaRPr>
              </a:p>
              <a:p>
                <a:pPr marL="0" marR="0" lvl="0" indent="0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				 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      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y    =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 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 </a:t>
                </a:r>
                <a:r>
                  <a:rPr lang="el-GR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β     +  α</a:t>
                </a:r>
                <a:r>
                  <a:rPr lang="en-US" sz="2300" b="1" i="0" u="none" strike="noStrike" kern="1200" cap="none" spc="0" baseline="0" dirty="0">
                    <a:solidFill>
                      <a:schemeClr val="tx1"/>
                    </a:solidFill>
                    <a:uFillTx/>
                    <a:latin typeface="Carlito"/>
                  </a:rPr>
                  <a:t> x</a:t>
                </a:r>
              </a:p>
            </p:txBody>
          </p:sp>
        </mc:Choice>
        <mc:Fallback xmlns="">
          <p:sp>
            <p:nvSpPr>
              <p:cNvPr id="6" name="TextBox 1">
                <a:extLst>
                  <a:ext uri="{FF2B5EF4-FFF2-40B4-BE49-F238E27FC236}">
                    <a16:creationId xmlns:a16="http://schemas.microsoft.com/office/drawing/2014/main" id="{2B22D134-BB50-F8C0-5E1D-170424DA0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344" y="743407"/>
                <a:ext cx="9527307" cy="4879541"/>
              </a:xfrm>
              <a:prstGeom prst="rect">
                <a:avLst/>
              </a:prstGeom>
              <a:blipFill>
                <a:blip r:embed="rId3"/>
                <a:stretch>
                  <a:fillRect l="-960" t="-1000" b="-2500"/>
                </a:stretch>
              </a:blipFill>
              <a:ln cap="flat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CC230-8E7B-1519-E25F-2CB51F81E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173" y="624110"/>
            <a:ext cx="8911687" cy="1280890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Μέθοδος Ελάχιστων Τετράγωνων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0344D-755A-B29C-82DB-C59D9D05484F}"/>
              </a:ext>
            </a:extLst>
          </p:cNvPr>
          <p:cNvSpPr txBox="1"/>
          <p:nvPr/>
        </p:nvSpPr>
        <p:spPr>
          <a:xfrm>
            <a:off x="2865534" y="1264555"/>
            <a:ext cx="802432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Μια μαθηματική μέθοδος εύρεσης της βέλτιστης καμπύλης </a:t>
            </a:r>
            <a:endParaRPr lang="en-US" sz="2300" dirty="0">
              <a:latin typeface="Carlito"/>
            </a:endParaRPr>
          </a:p>
        </p:txBody>
      </p:sp>
      <p:pic>
        <p:nvPicPr>
          <p:cNvPr id="5" name="Picture 11" descr="Chart, line chart">
            <a:extLst>
              <a:ext uri="{FF2B5EF4-FFF2-40B4-BE49-F238E27FC236}">
                <a16:creationId xmlns:a16="http://schemas.microsoft.com/office/drawing/2014/main" id="{067B1EAC-875F-3885-8026-7F95E96F89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104" t="19913" r="14675" b="5974"/>
          <a:stretch>
            <a:fillRect/>
          </a:stretch>
        </p:blipFill>
        <p:spPr>
          <a:xfrm>
            <a:off x="2753774" y="1905000"/>
            <a:ext cx="8024327" cy="4387600"/>
          </a:xfrm>
          <a:prstGeom prst="rect">
            <a:avLst/>
          </a:prstGeom>
          <a:noFill/>
          <a:ln cap="flat"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9662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C1193-3A7B-B40F-ACC6-F1A16F7F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172" y="89236"/>
            <a:ext cx="9404722" cy="14005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Μέθοδος Ελάχιστων Τετράγωνων (1)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66BA9-1605-07AC-BB13-D8C88ED8594D}"/>
              </a:ext>
            </a:extLst>
          </p:cNvPr>
          <p:cNvSpPr txBox="1"/>
          <p:nvPr/>
        </p:nvSpPr>
        <p:spPr>
          <a:xfrm>
            <a:off x="1483567" y="1145541"/>
            <a:ext cx="996509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Προσαρμογή βέλτιστης ευθείας </a:t>
            </a:r>
            <a:r>
              <a:rPr lang="en-US" sz="2300" dirty="0">
                <a:latin typeface="Carlito"/>
              </a:rPr>
              <a:t>y = ax + b </a:t>
            </a:r>
            <a:r>
              <a:rPr lang="el-GR" sz="2300" dirty="0">
                <a:latin typeface="Carlito"/>
              </a:rPr>
              <a:t>σε μια σειρά από πειραματικά δεδομένα</a:t>
            </a:r>
            <a:r>
              <a:rPr lang="el-GR" sz="2300" b="1" dirty="0">
                <a:latin typeface="Carlito"/>
              </a:rPr>
              <a:t> (</a:t>
            </a:r>
            <a:r>
              <a:rPr lang="en-US" sz="2300" b="1" dirty="0" err="1">
                <a:latin typeface="Carlito"/>
              </a:rPr>
              <a:t>x</a:t>
            </a:r>
            <a:r>
              <a:rPr lang="en-US" sz="2300" b="1" baseline="-25000" dirty="0" err="1">
                <a:latin typeface="Carlito"/>
              </a:rPr>
              <a:t>i</a:t>
            </a:r>
            <a:r>
              <a:rPr lang="en-US" sz="2300" b="1" dirty="0" err="1">
                <a:latin typeface="Carlito"/>
              </a:rPr>
              <a:t>,y</a:t>
            </a:r>
            <a:r>
              <a:rPr lang="en-US" sz="2300" b="1" baseline="-25000" dirty="0" err="1">
                <a:latin typeface="Carlito"/>
              </a:rPr>
              <a:t>i</a:t>
            </a:r>
            <a:r>
              <a:rPr lang="en-US" sz="2300" b="1" dirty="0">
                <a:latin typeface="Carlito"/>
              </a:rPr>
              <a:t>)</a:t>
            </a:r>
            <a:r>
              <a:rPr lang="el-GR" sz="2300" b="1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με την ανεξάρτητη</a:t>
            </a:r>
            <a:r>
              <a:rPr lang="en-US" sz="2300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και εξαρτημένη μεταβλητή </a:t>
            </a:r>
            <a:r>
              <a:rPr lang="en-US" sz="2300" dirty="0">
                <a:latin typeface="Carlito"/>
              </a:rPr>
              <a:t>x</a:t>
            </a:r>
            <a:r>
              <a:rPr lang="el-GR" sz="2300" dirty="0">
                <a:latin typeface="Carlito"/>
              </a:rPr>
              <a:t> και </a:t>
            </a:r>
            <a:r>
              <a:rPr lang="en-US" sz="2300" dirty="0">
                <a:latin typeface="Carlito"/>
              </a:rPr>
              <a:t>y </a:t>
            </a:r>
            <a:r>
              <a:rPr lang="el-GR" sz="2300" dirty="0">
                <a:latin typeface="Carlito"/>
              </a:rPr>
              <a:t>αντίστοιχα</a:t>
            </a:r>
            <a:r>
              <a:rPr lang="en-US" sz="2300" dirty="0">
                <a:latin typeface="Carlito"/>
              </a:rPr>
              <a:t> </a:t>
            </a:r>
            <a:r>
              <a:rPr lang="el-GR" sz="2300" dirty="0">
                <a:latin typeface="Carlito"/>
              </a:rPr>
              <a:t>να έχουν </a:t>
            </a:r>
            <a:r>
              <a:rPr lang="el-GR" sz="2300" b="1" dirty="0">
                <a:latin typeface="Carlito"/>
              </a:rPr>
              <a:t>αμελητέα σφάλματα </a:t>
            </a:r>
            <a:r>
              <a:rPr lang="el-GR" sz="2300" dirty="0">
                <a:latin typeface="Carlito"/>
              </a:rPr>
              <a:t>.</a:t>
            </a:r>
            <a:endParaRPr lang="en-US" sz="2300" dirty="0">
              <a:latin typeface="Carlit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AD453-CD18-FEFB-FD2A-BF7A599B64E8}"/>
                  </a:ext>
                </a:extLst>
              </p:cNvPr>
              <p:cNvSpPr txBox="1"/>
              <p:nvPr/>
            </p:nvSpPr>
            <p:spPr>
              <a:xfrm>
                <a:off x="1598373" y="2447500"/>
                <a:ext cx="8752115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Η απόσταση κάθε σημείου (</a:t>
                </a:r>
                <a:r>
                  <a:rPr lang="en-US" sz="2300" dirty="0" err="1">
                    <a:solidFill>
                      <a:schemeClr val="tx1"/>
                    </a:solidFill>
                    <a:latin typeface="Carlito"/>
                  </a:rPr>
                  <a:t>x</a:t>
                </a:r>
                <a:r>
                  <a:rPr lang="en-US" sz="2300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dirty="0" err="1">
                    <a:solidFill>
                      <a:schemeClr val="tx1"/>
                    </a:solidFill>
                    <a:latin typeface="Carlito"/>
                  </a:rPr>
                  <a:t>,y</a:t>
                </a:r>
                <a:r>
                  <a:rPr lang="en-US" sz="2300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)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από την ευθεία 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y = ax + b 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είναι:</a:t>
                </a:r>
              </a:p>
              <a:p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Carlito"/>
                  </a:rPr>
                  <a:t>s</a:t>
                </a:r>
                <a:r>
                  <a:rPr lang="en-US" sz="2300" b="1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b="1" baseline="-25000" dirty="0">
                    <a:solidFill>
                      <a:schemeClr val="tx1"/>
                    </a:solidFill>
                    <a:latin typeface="Carlito"/>
                  </a:rPr>
                  <a:t>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= 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Carlito"/>
                  </a:rPr>
                  <a:t>y</a:t>
                </a:r>
                <a:r>
                  <a:rPr lang="en-US" sz="2300" b="1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 – </a:t>
                </a:r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(</a:t>
                </a:r>
                <a:r>
                  <a:rPr lang="en-US" sz="2300" b="1" dirty="0" err="1">
                    <a:solidFill>
                      <a:schemeClr val="tx1"/>
                    </a:solidFill>
                    <a:latin typeface="Carlito"/>
                  </a:rPr>
                  <a:t>ax</a:t>
                </a:r>
                <a:r>
                  <a:rPr lang="en-US" sz="2300" b="1" i="1" baseline="-25000" dirty="0" err="1">
                    <a:solidFill>
                      <a:schemeClr val="tx1"/>
                    </a:solidFill>
                    <a:latin typeface="Carlito"/>
                  </a:rPr>
                  <a:t>i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 + b</a:t>
                </a:r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) 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άρα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S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l-GR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23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300" b="1" dirty="0">
                            <a:solidFill>
                              <a:schemeClr val="tx1"/>
                            </a:solidFill>
                            <a:latin typeface="Carlito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300" b="1" baseline="-25000" dirty="0">
                            <a:solidFill>
                              <a:schemeClr val="tx1"/>
                            </a:solidFill>
                            <a:latin typeface="Carlito"/>
                          </a:rPr>
                          <m:t>i</m:t>
                        </m:r>
                      </m:e>
                    </m:nary>
                  </m:oMath>
                </a14:m>
                <a:r>
                  <a:rPr lang="el-GR" sz="2300" b="1" dirty="0">
                    <a:solidFill>
                      <a:schemeClr val="tx1"/>
                    </a:solidFill>
                    <a:latin typeface="Carlito"/>
                  </a:rPr>
                  <a:t> </a:t>
                </a:r>
                <a:r>
                  <a:rPr lang="en-US" sz="2300" b="1" dirty="0">
                    <a:solidFill>
                      <a:schemeClr val="tx1"/>
                    </a:solidFill>
                    <a:latin typeface="Carlito"/>
                  </a:rPr>
                  <a:t>=&gt;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AD453-CD18-FEFB-FD2A-BF7A599B6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73" y="2447500"/>
                <a:ext cx="8752115" cy="800219"/>
              </a:xfrm>
              <a:prstGeom prst="rect">
                <a:avLst/>
              </a:prstGeom>
              <a:blipFill>
                <a:blip r:embed="rId2"/>
                <a:stretch>
                  <a:fillRect l="-975" t="-27273" b="-10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ADB19E-77DF-96C3-A3E8-D1B846E82EDB}"/>
              </a:ext>
            </a:extLst>
          </p:cNvPr>
          <p:cNvSpPr txBox="1"/>
          <p:nvPr/>
        </p:nvSpPr>
        <p:spPr>
          <a:xfrm>
            <a:off x="1548881" y="3577874"/>
            <a:ext cx="55983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 err="1">
                <a:latin typeface="Carlito"/>
              </a:rPr>
              <a:t>Ελα</a:t>
            </a:r>
            <a:r>
              <a:rPr lang="en-US" sz="2300" dirty="0">
                <a:latin typeface="Carlito"/>
              </a:rPr>
              <a:t>x</a:t>
            </a:r>
            <a:r>
              <a:rPr lang="el-GR" sz="2300" dirty="0" err="1">
                <a:latin typeface="Carlito"/>
              </a:rPr>
              <a:t>ιστοποίηση</a:t>
            </a:r>
            <a:r>
              <a:rPr lang="el-GR" sz="2300" dirty="0">
                <a:latin typeface="Carlito"/>
              </a:rPr>
              <a:t> του </a:t>
            </a:r>
            <a:r>
              <a:rPr lang="en-US" sz="2300" dirty="0">
                <a:latin typeface="Carlito"/>
              </a:rPr>
              <a:t>S</a:t>
            </a:r>
            <a:r>
              <a:rPr lang="el-GR" sz="2300" dirty="0">
                <a:latin typeface="Carlito"/>
              </a:rPr>
              <a:t> σημαίνει :</a:t>
            </a:r>
            <a:r>
              <a:rPr lang="en-US" sz="2300" dirty="0">
                <a:latin typeface="Carlito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B7A8A3-4277-76F6-30ED-38A43373FC20}"/>
              </a:ext>
            </a:extLst>
          </p:cNvPr>
          <p:cNvSpPr txBox="1"/>
          <p:nvPr/>
        </p:nvSpPr>
        <p:spPr>
          <a:xfrm>
            <a:off x="1912776" y="4260551"/>
            <a:ext cx="7529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D8E26-15A6-F6AB-9CE7-FEA32F767A4F}"/>
                  </a:ext>
                </a:extLst>
              </p:cNvPr>
              <p:cNvSpPr txBox="1"/>
              <p:nvPr/>
            </p:nvSpPr>
            <p:spPr>
              <a:xfrm>
                <a:off x="1464905" y="4237508"/>
                <a:ext cx="7529804" cy="1674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3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=0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  και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sz="23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num>
                      <m:den>
                        <m: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=0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=&gt; 2</a:t>
                </a:r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x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2 γραμμικό σύστημα ως προς </a:t>
                </a:r>
                <a:r>
                  <a:rPr lang="en-US" sz="2300" dirty="0" err="1">
                    <a:solidFill>
                      <a:schemeClr val="tx1"/>
                    </a:solidFill>
                    <a:latin typeface="Carlito"/>
                  </a:rPr>
                  <a:t>a,b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  </a:t>
                </a:r>
                <a:endParaRPr lang="en-US" sz="2300" dirty="0">
                  <a:solidFill>
                    <a:schemeClr val="tx1"/>
                  </a:solidFill>
                  <a:latin typeface="Carlito"/>
                </a:endParaRPr>
              </a:p>
              <a:p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Άρα  </a:t>
                </a:r>
                <a:endParaRPr lang="en-US" sz="2300" dirty="0">
                  <a:solidFill>
                    <a:schemeClr val="tx1"/>
                  </a:solidFill>
                  <a:latin typeface="Carlito"/>
                </a:endParaRPr>
              </a:p>
              <a:p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                                                              </a:t>
                </a:r>
              </a:p>
              <a:p>
                <a:r>
                  <a:rPr lang="en-US" sz="2300" dirty="0">
                    <a:solidFill>
                      <a:schemeClr val="tx1"/>
                    </a:solidFill>
                    <a:latin typeface="Carlito"/>
                  </a:rPr>
                  <a:t>                                                                </a:t>
                </a:r>
                <a:r>
                  <a:rPr lang="el-GR" sz="2300" dirty="0">
                    <a:solidFill>
                      <a:schemeClr val="tx1"/>
                    </a:solidFill>
                    <a:latin typeface="Carlito"/>
                  </a:rPr>
                  <a:t>και</a:t>
                </a:r>
                <a:endParaRPr lang="en-US" sz="2300" dirty="0">
                  <a:solidFill>
                    <a:schemeClr val="tx1"/>
                  </a:solidFill>
                  <a:latin typeface="Carlito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35D8E26-15A6-F6AB-9CE7-FEA32F76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5" y="4237508"/>
                <a:ext cx="7529804" cy="1674561"/>
              </a:xfrm>
              <a:prstGeom prst="rect">
                <a:avLst/>
              </a:prstGeom>
              <a:blipFill>
                <a:blip r:embed="rId3"/>
                <a:stretch>
                  <a:fillRect l="-1133" b="-6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3660AFD-4B2E-4638-0D3C-1A1D9B129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24619"/>
              </p:ext>
            </p:extLst>
          </p:nvPr>
        </p:nvGraphicFramePr>
        <p:xfrm>
          <a:off x="6910388" y="5140325"/>
          <a:ext cx="417036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61960" imgH="583920" progId="Equation.DSMT4">
                  <p:embed/>
                </p:oleObj>
              </mc:Choice>
              <mc:Fallback>
                <p:oleObj name="Equation" r:id="rId4" imgW="2361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10388" y="5140325"/>
                        <a:ext cx="4170362" cy="103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0953AB0-EBE0-94AC-C808-7BDEAFE0AD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50346"/>
              </p:ext>
            </p:extLst>
          </p:nvPr>
        </p:nvGraphicFramePr>
        <p:xfrm>
          <a:off x="1547694" y="5140325"/>
          <a:ext cx="379095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320" imgH="583920" progId="Equation.DSMT4">
                  <p:embed/>
                </p:oleObj>
              </mc:Choice>
              <mc:Fallback>
                <p:oleObj name="Equation" r:id="rId6" imgW="193032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694" y="5140325"/>
                        <a:ext cx="3790950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4244E14-3372-753B-FC60-85BB703B9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090010"/>
              </p:ext>
            </p:extLst>
          </p:nvPr>
        </p:nvGraphicFramePr>
        <p:xfrm>
          <a:off x="5780088" y="2841625"/>
          <a:ext cx="17319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304560" progId="Equation.DSMT4">
                  <p:embed/>
                </p:oleObj>
              </mc:Choice>
              <mc:Fallback>
                <p:oleObj name="Equation" r:id="rId8" imgW="12063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0088" y="2841625"/>
                        <a:ext cx="17319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881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1430-1FC3-48E0-F7BF-C3C03DD58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3567" y="69862"/>
            <a:ext cx="9404722" cy="1400531"/>
          </a:xfrm>
        </p:spPr>
        <p:txBody>
          <a:bodyPr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rlito"/>
              </a:rPr>
              <a:t>Μέθοδος Ελάχιστων Τετράγωνων (2)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6D291E-3239-1634-D44D-88B58E76E63D}"/>
              </a:ext>
            </a:extLst>
          </p:cNvPr>
          <p:cNvSpPr txBox="1"/>
          <p:nvPr/>
        </p:nvSpPr>
        <p:spPr>
          <a:xfrm>
            <a:off x="1483567" y="1145541"/>
            <a:ext cx="99650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Προσαρμογή βέλτιστης ευθείας </a:t>
            </a:r>
            <a:r>
              <a:rPr lang="en-US" sz="2300" dirty="0">
                <a:latin typeface="Carlito"/>
              </a:rPr>
              <a:t>y = ax + b </a:t>
            </a:r>
            <a:r>
              <a:rPr lang="el-GR" sz="2300" dirty="0">
                <a:latin typeface="Carlito"/>
              </a:rPr>
              <a:t>σε μια σειρά από πειραματικά δεδομένα (</a:t>
            </a:r>
            <a:r>
              <a:rPr lang="en-US" sz="2300" dirty="0" err="1">
                <a:latin typeface="Carlito"/>
              </a:rPr>
              <a:t>x</a:t>
            </a:r>
            <a:r>
              <a:rPr lang="en-US" sz="2300" baseline="-25000" dirty="0" err="1">
                <a:latin typeface="Carlito"/>
              </a:rPr>
              <a:t>i</a:t>
            </a:r>
            <a:r>
              <a:rPr lang="en-US" sz="2300" dirty="0" err="1">
                <a:latin typeface="Carlito"/>
              </a:rPr>
              <a:t>,y</a:t>
            </a:r>
            <a:r>
              <a:rPr lang="en-US" sz="2300" baseline="-25000" dirty="0" err="1">
                <a:latin typeface="Carlito"/>
              </a:rPr>
              <a:t>i</a:t>
            </a:r>
            <a:r>
              <a:rPr lang="en-US" sz="2300" dirty="0">
                <a:latin typeface="Carlito"/>
              </a:rPr>
              <a:t>)</a:t>
            </a:r>
            <a:r>
              <a:rPr lang="el-GR" sz="2300" dirty="0">
                <a:latin typeface="Carlito"/>
              </a:rPr>
              <a:t> με την </a:t>
            </a:r>
            <a:r>
              <a:rPr lang="el-GR" sz="2300" b="1" dirty="0">
                <a:latin typeface="Carlito"/>
              </a:rPr>
              <a:t>ανεξάρτητη</a:t>
            </a:r>
            <a:r>
              <a:rPr lang="en-US" sz="2300" b="1" dirty="0">
                <a:latin typeface="Carlito"/>
              </a:rPr>
              <a:t> </a:t>
            </a:r>
            <a:r>
              <a:rPr lang="el-GR" sz="2300" b="1" dirty="0">
                <a:latin typeface="Carlito"/>
              </a:rPr>
              <a:t>μεταβλητή </a:t>
            </a:r>
            <a:r>
              <a:rPr lang="en-US" sz="2300" b="1" dirty="0">
                <a:latin typeface="Carlito"/>
              </a:rPr>
              <a:t>x</a:t>
            </a:r>
            <a:r>
              <a:rPr lang="el-GR" sz="2300" b="1" dirty="0">
                <a:latin typeface="Carlito"/>
              </a:rPr>
              <a:t> να έχει αμελητέο σφάλμα </a:t>
            </a:r>
            <a:r>
              <a:rPr lang="el-GR" sz="2300" dirty="0">
                <a:latin typeface="Carlito"/>
              </a:rPr>
              <a:t>και η </a:t>
            </a:r>
            <a:r>
              <a:rPr lang="el-GR" sz="2300" b="1" dirty="0">
                <a:latin typeface="Carlito"/>
              </a:rPr>
              <a:t>και εξαρτημένη </a:t>
            </a:r>
            <a:r>
              <a:rPr lang="en-US" sz="2300" b="1" dirty="0">
                <a:latin typeface="Carlito"/>
              </a:rPr>
              <a:t>y </a:t>
            </a:r>
            <a:r>
              <a:rPr lang="el-GR" sz="2300" b="1" dirty="0">
                <a:latin typeface="Carlito"/>
              </a:rPr>
              <a:t> σ</a:t>
            </a:r>
            <a:r>
              <a:rPr lang="el-GR" sz="2300" dirty="0">
                <a:latin typeface="Carlito"/>
              </a:rPr>
              <a:t>.</a:t>
            </a:r>
          </a:p>
          <a:p>
            <a:endParaRPr lang="en-US" sz="2300" dirty="0">
              <a:latin typeface="Carli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C10514-E15D-7D9C-1EC1-A0AA05C2F2B0}"/>
              </a:ext>
            </a:extLst>
          </p:cNvPr>
          <p:cNvSpPr txBox="1"/>
          <p:nvPr/>
        </p:nvSpPr>
        <p:spPr>
          <a:xfrm>
            <a:off x="1574540" y="2546071"/>
            <a:ext cx="10527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latin typeface="Carlito"/>
              </a:rPr>
              <a:t>Η απόσταση κάθε σημείου (</a:t>
            </a:r>
            <a:r>
              <a:rPr lang="en-US" sz="1800" dirty="0" err="1">
                <a:latin typeface="Carlito"/>
              </a:rPr>
              <a:t>x</a:t>
            </a:r>
            <a:r>
              <a:rPr lang="en-US" sz="1800" baseline="-25000" dirty="0" err="1">
                <a:latin typeface="Carlito"/>
              </a:rPr>
              <a:t>i</a:t>
            </a:r>
            <a:r>
              <a:rPr lang="en-US" sz="1800" dirty="0" err="1">
                <a:latin typeface="Carlito"/>
              </a:rPr>
              <a:t>,y</a:t>
            </a:r>
            <a:r>
              <a:rPr lang="en-US" sz="1800" baseline="-25000" dirty="0" err="1">
                <a:latin typeface="Carlito"/>
              </a:rPr>
              <a:t>i</a:t>
            </a:r>
            <a:r>
              <a:rPr lang="en-US" sz="1800" dirty="0">
                <a:latin typeface="Carlito"/>
              </a:rPr>
              <a:t>)</a:t>
            </a:r>
            <a:r>
              <a:rPr lang="el-GR" sz="1800" dirty="0">
                <a:latin typeface="Carlito"/>
              </a:rPr>
              <a:t> από την ευθεία </a:t>
            </a:r>
            <a:r>
              <a:rPr lang="en-US" sz="1800" dirty="0">
                <a:latin typeface="Carlito"/>
              </a:rPr>
              <a:t>y = ax + b </a:t>
            </a:r>
            <a:r>
              <a:rPr lang="el-GR" sz="1800" dirty="0">
                <a:latin typeface="Carlito"/>
              </a:rPr>
              <a:t>είναι:</a:t>
            </a:r>
            <a:r>
              <a:rPr lang="en-US" sz="1800" dirty="0">
                <a:latin typeface="Carlito"/>
              </a:rPr>
              <a:t> </a:t>
            </a:r>
            <a:r>
              <a:rPr lang="en-US" sz="1800" b="1" dirty="0" err="1">
                <a:latin typeface="Carlito"/>
              </a:rPr>
              <a:t>s</a:t>
            </a:r>
            <a:r>
              <a:rPr lang="en-US" sz="1800" b="1" baseline="-25000" dirty="0" err="1">
                <a:latin typeface="Carlito"/>
              </a:rPr>
              <a:t>i</a:t>
            </a:r>
            <a:r>
              <a:rPr lang="en-US" sz="1800" b="1" baseline="-25000" dirty="0">
                <a:latin typeface="Carlito"/>
              </a:rPr>
              <a:t> </a:t>
            </a:r>
            <a:r>
              <a:rPr lang="en-US" sz="1800" b="1" dirty="0">
                <a:latin typeface="Carlito"/>
              </a:rPr>
              <a:t>= </a:t>
            </a:r>
            <a:r>
              <a:rPr lang="en-US" sz="1800" b="1" dirty="0" err="1">
                <a:latin typeface="Carlito"/>
              </a:rPr>
              <a:t>y</a:t>
            </a:r>
            <a:r>
              <a:rPr lang="en-US" sz="1800" b="1" baseline="-25000" dirty="0" err="1">
                <a:latin typeface="Carlito"/>
              </a:rPr>
              <a:t>i</a:t>
            </a:r>
            <a:r>
              <a:rPr lang="en-US" sz="1800" b="1" dirty="0">
                <a:latin typeface="Carlito"/>
              </a:rPr>
              <a:t> - </a:t>
            </a:r>
            <a:r>
              <a:rPr lang="en-US" sz="1800" b="1" dirty="0" err="1">
                <a:latin typeface="Carlito"/>
              </a:rPr>
              <a:t>ax</a:t>
            </a:r>
            <a:r>
              <a:rPr lang="en-US" sz="1800" b="1" i="1" baseline="-25000" dirty="0" err="1">
                <a:latin typeface="Carlito"/>
              </a:rPr>
              <a:t>i</a:t>
            </a:r>
            <a:r>
              <a:rPr lang="en-US" sz="1800" b="1" dirty="0">
                <a:latin typeface="Carlito"/>
              </a:rPr>
              <a:t> + b </a:t>
            </a:r>
            <a:r>
              <a:rPr lang="el-GR" sz="1800" b="1" dirty="0">
                <a:latin typeface="Carlito"/>
              </a:rPr>
              <a:t> </a:t>
            </a:r>
            <a:r>
              <a:rPr lang="el-GR" sz="1800" dirty="0">
                <a:latin typeface="Carlito"/>
              </a:rPr>
              <a:t>άρα </a:t>
            </a:r>
            <a:endParaRPr lang="en-US" sz="1800" b="1" dirty="0">
              <a:latin typeface="Carlito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802AC97-F91F-F278-ACFA-DB0CD4D08A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651412"/>
              </p:ext>
            </p:extLst>
          </p:nvPr>
        </p:nvGraphicFramePr>
        <p:xfrm>
          <a:off x="9508278" y="2349813"/>
          <a:ext cx="2593525" cy="761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596880" progId="Equation.DSMT4">
                  <p:embed/>
                </p:oleObj>
              </mc:Choice>
              <mc:Fallback>
                <p:oleObj name="Equation" r:id="rId2" imgW="203184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08278" y="2349813"/>
                        <a:ext cx="2593525" cy="761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7538D44-FDAD-6DB4-C313-244B382FB864}"/>
              </a:ext>
            </a:extLst>
          </p:cNvPr>
          <p:cNvSpPr txBox="1"/>
          <p:nvPr/>
        </p:nvSpPr>
        <p:spPr>
          <a:xfrm>
            <a:off x="1574540" y="3237076"/>
            <a:ext cx="76814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dirty="0">
                <a:latin typeface="Carlito"/>
              </a:rPr>
              <a:t>Από την </a:t>
            </a:r>
            <a:r>
              <a:rPr lang="el-GR" sz="2300" dirty="0" err="1">
                <a:latin typeface="Carlito"/>
              </a:rPr>
              <a:t>ελα</a:t>
            </a:r>
            <a:r>
              <a:rPr lang="en-US" sz="2300" dirty="0">
                <a:latin typeface="Carlito"/>
              </a:rPr>
              <a:t>x</a:t>
            </a:r>
            <a:r>
              <a:rPr lang="el-GR" sz="2300" dirty="0" err="1">
                <a:latin typeface="Carlito"/>
              </a:rPr>
              <a:t>ιστοποίηση</a:t>
            </a:r>
            <a:r>
              <a:rPr lang="el-GR" sz="2300" dirty="0">
                <a:latin typeface="Carlito"/>
              </a:rPr>
              <a:t> του </a:t>
            </a:r>
            <a:r>
              <a:rPr lang="en-US" sz="2300" dirty="0">
                <a:latin typeface="Carlito"/>
              </a:rPr>
              <a:t>S</a:t>
            </a:r>
            <a:r>
              <a:rPr lang="el-GR" sz="2300" dirty="0">
                <a:latin typeface="Carlito"/>
              </a:rPr>
              <a:t> προκύπτουν τα: </a:t>
            </a:r>
            <a:r>
              <a:rPr lang="en-US" sz="2300" b="1" dirty="0">
                <a:latin typeface="Carlito"/>
              </a:rPr>
              <a:t>a, b, </a:t>
            </a:r>
            <a:r>
              <a:rPr lang="el-GR" sz="2300" b="1" dirty="0">
                <a:latin typeface="Carlito"/>
              </a:rPr>
              <a:t>δ</a:t>
            </a:r>
            <a:r>
              <a:rPr lang="en-US" sz="2300" b="1" dirty="0">
                <a:latin typeface="Carlito"/>
              </a:rPr>
              <a:t>a, </a:t>
            </a:r>
            <a:r>
              <a:rPr lang="el-GR" sz="2300" b="1" dirty="0">
                <a:latin typeface="Carlito"/>
              </a:rPr>
              <a:t>δ</a:t>
            </a:r>
            <a:r>
              <a:rPr lang="en-US" sz="2300" b="1" dirty="0">
                <a:latin typeface="Carlito"/>
              </a:rPr>
              <a:t>b.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881DC7A-0571-974C-39A0-CFD4A7A785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05494"/>
              </p:ext>
            </p:extLst>
          </p:nvPr>
        </p:nvGraphicFramePr>
        <p:xfrm>
          <a:off x="1483567" y="4007230"/>
          <a:ext cx="3573625" cy="2315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040" imgH="1752480" progId="Equation.DSMT4">
                  <p:embed/>
                </p:oleObj>
              </mc:Choice>
              <mc:Fallback>
                <p:oleObj name="Equation" r:id="rId4" imgW="2705040" imgH="1752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3567" y="4007230"/>
                        <a:ext cx="3573625" cy="23153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308BE2-4A1D-F51A-1396-B0D928A75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35166"/>
              </p:ext>
            </p:extLst>
          </p:nvPr>
        </p:nvGraphicFramePr>
        <p:xfrm>
          <a:off x="8510588" y="4335463"/>
          <a:ext cx="1579562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1117440" progId="Equation.DSMT4">
                  <p:embed/>
                </p:oleObj>
              </mc:Choice>
              <mc:Fallback>
                <p:oleObj name="Equation" r:id="rId6" imgW="10666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10588" y="4335463"/>
                        <a:ext cx="1579562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3139BD9-8388-DA5A-0FBA-A78EA02AB0C7}"/>
              </a:ext>
            </a:extLst>
          </p:cNvPr>
          <p:cNvSpPr txBox="1"/>
          <p:nvPr/>
        </p:nvSpPr>
        <p:spPr>
          <a:xfrm>
            <a:off x="5404670" y="4759031"/>
            <a:ext cx="261490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300" b="1" dirty="0"/>
              <a:t>Με τα αντίστοιχα σφάλματα για τα </a:t>
            </a:r>
            <a:r>
              <a:rPr lang="en-US" sz="2300" b="1" dirty="0"/>
              <a:t>a </a:t>
            </a:r>
            <a:r>
              <a:rPr lang="el-GR" sz="2300" b="1" dirty="0"/>
              <a:t>και </a:t>
            </a:r>
            <a:r>
              <a:rPr lang="en-US" sz="2300" b="1" dirty="0"/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28932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D565-553A-3E65-997C-6F8524033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3686" y="120207"/>
            <a:ext cx="9404722" cy="1400531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Προετοιμασία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3CBC-1BEC-EC60-7CA4-39E025295E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22728" y="816331"/>
            <a:ext cx="9785586" cy="5225338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  <a:buClr>
                <a:schemeClr val="tx1"/>
              </a:buClr>
              <a:buFont typeface="Wingdings" pitchFamily="2"/>
              <a:buChar char="v"/>
            </a:pPr>
            <a:r>
              <a:rPr lang="el-GR" sz="2800" b="1" u="sng" dirty="0">
                <a:solidFill>
                  <a:schemeClr val="tx1"/>
                </a:solidFill>
                <a:latin typeface="Carlito"/>
              </a:rPr>
              <a:t>Πριν την έναρξη του εργαστηρίου</a:t>
            </a:r>
            <a:r>
              <a:rPr lang="en-GB" sz="2800" b="1" u="sng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800" b="1" u="sng" dirty="0">
                <a:solidFill>
                  <a:schemeClr val="tx1"/>
                </a:solidFill>
                <a:latin typeface="Carlito"/>
              </a:rPr>
              <a:t>υλικό στο </a:t>
            </a:r>
            <a:r>
              <a:rPr lang="en-GB" sz="2800" b="1" u="sng" dirty="0" err="1">
                <a:solidFill>
                  <a:schemeClr val="tx1"/>
                </a:solidFill>
                <a:latin typeface="Carlito"/>
              </a:rPr>
              <a:t>eclass</a:t>
            </a:r>
            <a:endParaRPr lang="el-GR" sz="2800" b="1" u="sng" dirty="0">
              <a:solidFill>
                <a:schemeClr val="tx1"/>
              </a:solidFill>
              <a:latin typeface="Carlito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l-GR" sz="2000" b="1" dirty="0">
              <a:solidFill>
                <a:schemeClr val="tx1"/>
              </a:solidFill>
              <a:latin typeface="Carlito"/>
            </a:endParaRP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του κανονισμού του εργαστηρίου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Εισαγωγή στην Ανάλυση Μετρήσεων και Θεωρίας Σφαλμάτων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Μεθοδολογία χάραξης γραφικών παραστάσεων</a:t>
            </a:r>
          </a:p>
          <a:p>
            <a:pPr lvl="0">
              <a:lnSpc>
                <a:spcPct val="8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l-GR" sz="2800" b="1" dirty="0">
              <a:solidFill>
                <a:schemeClr val="tx1"/>
              </a:solidFill>
              <a:latin typeface="Carlito"/>
            </a:endParaRPr>
          </a:p>
          <a:p>
            <a:pPr lvl="0">
              <a:lnSpc>
                <a:spcPct val="80000"/>
              </a:lnSpc>
              <a:buClr>
                <a:schemeClr val="tx1"/>
              </a:buClr>
              <a:buFont typeface="Wingdings" pitchFamily="2"/>
              <a:buChar char="v"/>
            </a:pPr>
            <a:r>
              <a:rPr lang="el-GR" sz="2800" b="1" u="sng" dirty="0">
                <a:solidFill>
                  <a:schemeClr val="tx1"/>
                </a:solidFill>
                <a:latin typeface="Carlito"/>
              </a:rPr>
              <a:t>Κατά τη διάρκεια του εξαμήνου</a:t>
            </a:r>
          </a:p>
          <a:p>
            <a:pPr marL="0" lvl="0" indent="0">
              <a:lnSpc>
                <a:spcPct val="80000"/>
              </a:lnSpc>
              <a:buNone/>
            </a:pPr>
            <a:endParaRPr lang="el-GR" sz="2000" dirty="0">
              <a:solidFill>
                <a:schemeClr val="tx1"/>
              </a:solidFill>
              <a:latin typeface="Carlito"/>
            </a:endParaRP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itchFamily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του πειράματος που πρόκειται να εκτελεστεί,  από τον εργαστηριακό οδηγό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itchFamily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της αντίστοιχης θεωρίας</a:t>
            </a:r>
            <a:r>
              <a:rPr lang="en-US" sz="20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Carlito"/>
              </a:rPr>
              <a:t>από τον εργαστηριακό οδηγό ή βιβλιογραφία Γενικής Φυσικής </a:t>
            </a:r>
          </a:p>
          <a:p>
            <a:pPr marL="685800" lvl="0">
              <a:lnSpc>
                <a:spcPct val="80000"/>
              </a:lnSpc>
              <a:buClr>
                <a:schemeClr val="tx2"/>
              </a:buClr>
              <a:buFont typeface="Wingdings" pitchFamily="2"/>
              <a:buChar char="Ø"/>
            </a:pPr>
            <a:r>
              <a:rPr lang="el-GR" sz="2000" dirty="0">
                <a:solidFill>
                  <a:schemeClr val="tx1"/>
                </a:solidFill>
                <a:latin typeface="Carlito"/>
              </a:rPr>
              <a:t>Μελέτη των εικόνων της πειραματικής διάταξης </a:t>
            </a:r>
          </a:p>
          <a:p>
            <a:pPr lvl="0">
              <a:lnSpc>
                <a:spcPct val="80000"/>
              </a:lnSpc>
            </a:pP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B369-C448-5149-8121-D319D91789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64585" y="89940"/>
            <a:ext cx="9404722" cy="898352"/>
          </a:xfrm>
        </p:spPr>
        <p:txBody>
          <a:bodyPr anchorCtr="1"/>
          <a:lstStyle/>
          <a:p>
            <a:pPr lvl="0" algn="ctr"/>
            <a:r>
              <a:rPr lang="el-GR" b="1" dirty="0">
                <a:solidFill>
                  <a:schemeClr val="tx1"/>
                </a:solidFill>
                <a:latin typeface="Carlito"/>
              </a:rPr>
              <a:t>Αξιολόγηση</a:t>
            </a:r>
            <a:endParaRPr lang="en-US" b="1" dirty="0">
              <a:solidFill>
                <a:schemeClr val="tx1"/>
              </a:solidFill>
              <a:latin typeface="Carlit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83720-1B95-DCE1-9DDF-619D4CD4E08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04293" y="919510"/>
            <a:ext cx="9129598" cy="5848549"/>
          </a:xfrm>
        </p:spPr>
        <p:txBody>
          <a:bodyPr>
            <a:noAutofit/>
          </a:bodyPr>
          <a:lstStyle/>
          <a:p>
            <a:pPr lvl="0" indent="0">
              <a:buNone/>
            </a:pP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Ο τελικός βαθμός καθορίζεται από:</a:t>
            </a: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	1. Εργαστηριακές αναφορές   (50%)  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 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(Α)</a:t>
            </a: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	2. Προφορική εξέταση             (10%)   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(Β)</a:t>
            </a: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	3. Γραπτή (τελική) εξέταση      (40%)     (Γ)</a:t>
            </a:r>
          </a:p>
          <a:p>
            <a:pPr lvl="0" indent="292095">
              <a:buFont typeface="Arial"/>
              <a:buChar char="•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Μαθηματικός αλγόριθμος υπολογισμού Τελικού Βαθμού:</a:t>
            </a:r>
          </a:p>
          <a:p>
            <a:pPr lvl="0" indent="0" algn="ctr">
              <a:buNone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Τ  =  0.5*Α + 0.1*Β + 0.4*Γ</a:t>
            </a:r>
          </a:p>
          <a:p>
            <a:pPr lvl="0" indent="0">
              <a:buNone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 indent="0">
              <a:buNone/>
            </a:pPr>
            <a:r>
              <a:rPr lang="el-GR" sz="2300" b="1" dirty="0">
                <a:solidFill>
                  <a:schemeClr val="tx1"/>
                </a:solidFill>
                <a:latin typeface="Carlito"/>
              </a:rPr>
              <a:t>Προϋπόθεση: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 </a:t>
            </a:r>
            <a:r>
              <a:rPr lang="el-GR" sz="2300" dirty="0" err="1">
                <a:solidFill>
                  <a:schemeClr val="tx1"/>
                </a:solidFill>
                <a:latin typeface="Carlito"/>
              </a:rPr>
              <a:t>Προβιβάσιμος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βαθμός σε Α, Β, και Γ.</a:t>
            </a:r>
            <a:endParaRPr lang="en-US" sz="2300" dirty="0">
              <a:solidFill>
                <a:schemeClr val="tx1"/>
              </a:solidFill>
              <a:latin typeface="Carlito"/>
            </a:endParaRPr>
          </a:p>
          <a:p>
            <a:pPr lvl="0" indent="0">
              <a:buNone/>
            </a:pPr>
            <a:r>
              <a:rPr lang="el-GR" sz="2300" dirty="0">
                <a:solidFill>
                  <a:schemeClr val="tx1"/>
                </a:solidFill>
                <a:latin typeface="Carlito"/>
              </a:rPr>
              <a:t>Σε περίπτωση </a:t>
            </a:r>
            <a:r>
              <a:rPr lang="el-GR" sz="2300" dirty="0" err="1">
                <a:solidFill>
                  <a:schemeClr val="tx1"/>
                </a:solidFill>
                <a:latin typeface="Carlito"/>
              </a:rPr>
              <a:t>προβιβάσιμου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 βαθμού σε Α, Β  ο βαθμός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κατοχυρώνεται και 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απαιτείται μόνο η τελική εξέταση</a:t>
            </a:r>
            <a:r>
              <a:rPr lang="en-US" sz="2300" dirty="0">
                <a:solidFill>
                  <a:schemeClr val="tx1"/>
                </a:solidFill>
                <a:latin typeface="Carlito"/>
              </a:rPr>
              <a:t> </a:t>
            </a:r>
            <a:r>
              <a:rPr lang="el-GR" sz="2300" dirty="0">
                <a:solidFill>
                  <a:schemeClr val="tx1"/>
                </a:solidFill>
                <a:latin typeface="Carlito"/>
              </a:rPr>
              <a:t>αλλιώς απαιτείται η επανάληψη του εργαστηρίου σε επόμενο εξάμηνο.</a:t>
            </a:r>
          </a:p>
          <a:p>
            <a:pPr lvl="0" indent="0">
              <a:buNone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 indent="292095">
              <a:buFont typeface="Arial"/>
              <a:buChar char="•"/>
            </a:pPr>
            <a:endParaRPr lang="el-GR" sz="2300" dirty="0">
              <a:solidFill>
                <a:schemeClr val="tx1"/>
              </a:solidFill>
              <a:latin typeface="Carlito"/>
            </a:endParaRPr>
          </a:p>
          <a:p>
            <a:pPr lvl="0"/>
            <a:endParaRPr lang="en-US" sz="2300" dirty="0">
              <a:solidFill>
                <a:schemeClr val="tx1"/>
              </a:solidFill>
              <a:latin typeface="Carl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DCB03E-F9EF-7F2E-4FC8-E49115FFBCAC}"/>
              </a:ext>
            </a:extLst>
          </p:cNvPr>
          <p:cNvSpPr txBox="1"/>
          <p:nvPr/>
        </p:nvSpPr>
        <p:spPr>
          <a:xfrm>
            <a:off x="1669775" y="246826"/>
            <a:ext cx="87596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0" i="0" u="none" strike="noStrike" kern="1200" cap="none" spc="0" baseline="0" dirty="0">
                <a:uFillTx/>
                <a:latin typeface="Carlito"/>
              </a:rPr>
              <a:t>Συγγραφή εργαστηριακών αναφορών </a:t>
            </a:r>
            <a:endParaRPr lang="en-US" sz="4200" b="0" i="0" u="none" strike="noStrike" kern="1200" cap="none" spc="0" baseline="0" dirty="0">
              <a:uFillTx/>
              <a:latin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7482B6-4CE1-3BCD-EF92-A773F4B51127}"/>
              </a:ext>
            </a:extLst>
          </p:cNvPr>
          <p:cNvSpPr txBox="1"/>
          <p:nvPr/>
        </p:nvSpPr>
        <p:spPr>
          <a:xfrm>
            <a:off x="1669775" y="1259175"/>
            <a:ext cx="10139129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Μέγιστη έκταση αναφοράς:  </a:t>
            </a:r>
          </a:p>
          <a:p>
            <a:pPr lvl="0">
              <a:buClr>
                <a:schemeClr val="tx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libri"/>
              </a:rPr>
              <a:t>    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5 σελίδες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κειμένου, δακτυλογραφημένες,</a:t>
            </a:r>
            <a:r>
              <a:rPr lang="el-GR" sz="2300" dirty="0"/>
              <a:t> με γραμματοσειρά μεγέθους </a:t>
            </a:r>
          </a:p>
          <a:p>
            <a:pPr lvl="0">
              <a:buClr>
                <a:schemeClr val="tx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/>
              <a:t>   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τουλάχιστον 12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pt</a:t>
            </a:r>
            <a:r>
              <a:rPr lang="el-GR" sz="2300" dirty="0">
                <a:latin typeface="Calibri"/>
              </a:rPr>
              <a:t> 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+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διαγράμματα + πίνακες μετρήσεων </a:t>
            </a:r>
          </a:p>
          <a:p>
            <a:pPr lvl="0">
              <a:buClr>
                <a:schemeClr val="tx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dirty="0">
                <a:latin typeface="Calibri"/>
              </a:rPr>
              <a:t>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Τα διαγράμματα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χειρόγραφα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και </a:t>
            </a:r>
            <a:r>
              <a:rPr lang="el-GR" sz="2300" b="0" i="0" u="none" strike="noStrike" kern="1200" cap="none" spc="0" baseline="0" dirty="0" err="1">
                <a:uFillTx/>
                <a:latin typeface="Calibri"/>
              </a:rPr>
              <a:t>σκα</a:t>
            </a:r>
            <a:r>
              <a:rPr lang="el-GR" sz="2300" dirty="0" err="1">
                <a:latin typeface="Calibri"/>
              </a:rPr>
              <a:t>να</a:t>
            </a:r>
            <a:r>
              <a:rPr lang="el-GR" sz="2300" b="0" i="0" u="none" strike="noStrike" kern="1200" cap="none" spc="0" baseline="0" dirty="0" err="1">
                <a:uFillTx/>
                <a:latin typeface="Calibri"/>
              </a:rPr>
              <a:t>ρισμένα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ή φωτογραφισμένα (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ευανάγνωστα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)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Η αναφορά συγγράφεται και από τα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 2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μέλη της ομάδας, για τα πρώτα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3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πειράματα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.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Στη συνέχεια παραδίδεται μια αναφορά ανά ομάδα 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.</a:t>
            </a: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300" b="0" i="0" u="none" strike="noStrike" kern="1200" cap="none" spc="0" baseline="0" dirty="0">
              <a:uFillTx/>
              <a:latin typeface="Calibri"/>
            </a:endParaRP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v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Ηλεκτρονική υποβολή αναφορών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 </a:t>
            </a:r>
            <a:r>
              <a:rPr lang="el-GR" sz="2300" dirty="0">
                <a:latin typeface="Calibri"/>
              </a:rPr>
              <a:t>στο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 </a:t>
            </a:r>
            <a:r>
              <a:rPr lang="el-GR" sz="2300" dirty="0">
                <a:latin typeface="Calibri"/>
              </a:rPr>
              <a:t>Ε</a:t>
            </a:r>
            <a:r>
              <a:rPr lang="en-US" sz="2300" b="0" i="0" u="none" strike="noStrike" kern="1200" cap="none" spc="0" baseline="0" dirty="0">
                <a:uFillTx/>
                <a:latin typeface="Calibri"/>
              </a:rPr>
              <a:t>class 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σε μορφή</a:t>
            </a:r>
            <a:r>
              <a:rPr lang="el-GR" sz="2300" b="0" i="0" u="none" strike="noStrike" kern="1200" cap="none" spc="0" dirty="0">
                <a:uFillTx/>
                <a:latin typeface="Calibri"/>
              </a:rPr>
              <a:t> </a:t>
            </a:r>
            <a:r>
              <a:rPr lang="en-US" sz="2300" b="1" i="0" u="none" strike="noStrike" kern="1200" cap="none" spc="0" dirty="0">
                <a:uFillTx/>
                <a:latin typeface="Calibri"/>
              </a:rPr>
              <a:t>pdf</a:t>
            </a:r>
            <a:r>
              <a:rPr lang="en-US" sz="2300" dirty="0">
                <a:latin typeface="Calibri"/>
              </a:rPr>
              <a:t> </a:t>
            </a:r>
            <a:r>
              <a:rPr lang="el-GR" sz="2300" dirty="0">
                <a:latin typeface="Calibri"/>
              </a:rPr>
              <a:t>με το όνομα του αρχείου να έχει την ακόλουθη μορφή: </a:t>
            </a:r>
            <a:r>
              <a:rPr lang="en-US" sz="2300" b="1" dirty="0">
                <a:latin typeface="Calibri"/>
              </a:rPr>
              <a:t>G01_E01_ph229</a:t>
            </a:r>
            <a:r>
              <a:rPr lang="el-GR" sz="2300" b="1" dirty="0">
                <a:latin typeface="Calibri"/>
              </a:rPr>
              <a:t>2_</a:t>
            </a:r>
            <a:r>
              <a:rPr lang="en-US" sz="2300" b="1" dirty="0">
                <a:latin typeface="Calibri"/>
              </a:rPr>
              <a:t>ph2200</a:t>
            </a:r>
            <a:endParaRPr lang="en-US" sz="2300" b="1" i="0" u="none" strike="noStrike" kern="1200" cap="none" spc="0" dirty="0"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66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16D51C-E999-ECE3-42A6-97E276A9524F}"/>
              </a:ext>
            </a:extLst>
          </p:cNvPr>
          <p:cNvSpPr txBox="1"/>
          <p:nvPr/>
        </p:nvSpPr>
        <p:spPr>
          <a:xfrm>
            <a:off x="1504122" y="9971"/>
            <a:ext cx="85609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200" b="0" i="0" u="none" strike="noStrike" kern="1200" cap="none" spc="0" baseline="0" dirty="0">
                <a:uFillTx/>
                <a:latin typeface="Carlito"/>
              </a:rPr>
              <a:t>Συγγραφή εργαστηριακών αναφορών </a:t>
            </a:r>
            <a:endParaRPr lang="en-US" sz="4200" b="0" i="0" u="none" strike="noStrike" kern="1200" cap="none" spc="0" baseline="0" dirty="0">
              <a:uFillTx/>
              <a:latin typeface="Carli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E7667-1418-8E61-22BB-8FCA063DDA28}"/>
              </a:ext>
            </a:extLst>
          </p:cNvPr>
          <p:cNvSpPr txBox="1"/>
          <p:nvPr/>
        </p:nvSpPr>
        <p:spPr>
          <a:xfrm>
            <a:off x="1406778" y="748635"/>
            <a:ext cx="1068787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rlito"/>
              </a:rPr>
              <a:t>Η</a:t>
            </a:r>
            <a:r>
              <a:rPr lang="el-GR" sz="2400" dirty="0">
                <a:latin typeface="Carlito"/>
              </a:rPr>
              <a:t> Εργαστηριακή Α</a:t>
            </a:r>
            <a:r>
              <a:rPr lang="el-GR" sz="2400" b="0" i="0" u="none" strike="noStrike" kern="1200" cap="none" spc="0" baseline="0" dirty="0">
                <a:uFillTx/>
                <a:latin typeface="Carlito"/>
              </a:rPr>
              <a:t>ναφορά αποτελείται από τα εξής μέρη:</a:t>
            </a: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Τίτλος</a:t>
            </a: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dirty="0">
                <a:latin typeface="Carlito"/>
              </a:rPr>
              <a:t>Περίληψη: </a:t>
            </a:r>
            <a:r>
              <a:rPr lang="el-GR" sz="2000" kern="0" dirty="0">
                <a:latin typeface="Carlito"/>
              </a:rPr>
              <a:t>Σύντομη περιγραφή αντικειμένου πειράματος και αποτελεσμάτων </a:t>
            </a:r>
            <a:r>
              <a:rPr lang="el-GR" sz="2000" dirty="0">
                <a:latin typeface="Carlito"/>
              </a:rPr>
              <a:t>(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1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σύντομη παράγραφος</a:t>
            </a:r>
          </a:p>
          <a:p>
            <a:pPr marL="627058" lvl="0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Εισαγωγή</a:t>
            </a:r>
            <a:r>
              <a:rPr lang="el-GR" sz="2000" b="1" dirty="0">
                <a:latin typeface="Carlito"/>
              </a:rPr>
              <a:t>: </a:t>
            </a:r>
            <a:r>
              <a:rPr lang="el-GR" sz="2000" dirty="0">
                <a:latin typeface="Carlito"/>
              </a:rPr>
              <a:t>Παράθεση θεωρητικού υποβάθρου, που διέπει το εκάστοτε πείραμα .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ΟΧΙ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αντιγραφή </a:t>
            </a:r>
            <a:r>
              <a:rPr lang="el-GR" sz="2000" dirty="0">
                <a:latin typeface="Carlito"/>
              </a:rPr>
              <a:t>από τον εργαστηριακό οδηγό κτλ (μέγιστο </a:t>
            </a:r>
            <a:r>
              <a:rPr lang="el-GR" sz="2000" b="1" dirty="0">
                <a:latin typeface="Carlito"/>
              </a:rPr>
              <a:t>½</a:t>
            </a:r>
            <a:r>
              <a:rPr lang="el-GR" sz="2000" dirty="0">
                <a:latin typeface="Carlito"/>
              </a:rPr>
              <a:t> σελίδα) </a:t>
            </a:r>
            <a:endParaRPr lang="el-GR" sz="2000" b="0" i="0" u="none" strike="noStrike" kern="1200" cap="none" spc="0" baseline="0" dirty="0">
              <a:uFillTx/>
              <a:latin typeface="Carlito"/>
            </a:endParaRP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Πειραματική διάταξη</a:t>
            </a:r>
            <a:r>
              <a:rPr lang="el-GR" sz="2000" b="1" dirty="0">
                <a:latin typeface="Carlito"/>
              </a:rPr>
              <a:t>: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 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Σύντομη περιγραφή, με σχήματα</a:t>
            </a:r>
            <a:r>
              <a:rPr lang="el-GR" sz="2000" dirty="0">
                <a:latin typeface="Carlito"/>
              </a:rPr>
              <a:t>, εικόνες. 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(μέγιστο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½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 σελίδα)</a:t>
            </a:r>
          </a:p>
          <a:p>
            <a:pPr marL="627058" lvl="0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Μετρήσεις</a:t>
            </a:r>
            <a:r>
              <a:rPr lang="el-GR" sz="2000" b="1" dirty="0">
                <a:latin typeface="Carlito"/>
              </a:rPr>
              <a:t>: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 </a:t>
            </a:r>
            <a:r>
              <a:rPr lang="el-GR" sz="2000" dirty="0">
                <a:latin typeface="Carlito"/>
              </a:rPr>
              <a:t>Παράθεση πινάκων με </a:t>
            </a:r>
            <a:r>
              <a:rPr lang="el-GR" sz="2000">
                <a:latin typeface="Carlito"/>
              </a:rPr>
              <a:t>τις μετρήσεις.</a:t>
            </a:r>
            <a:endParaRPr lang="el-GR" sz="2000" b="1" i="0" u="none" strike="noStrike" kern="1200" cap="none" spc="0" baseline="0" dirty="0">
              <a:uFillTx/>
              <a:latin typeface="Carlito"/>
            </a:endParaRPr>
          </a:p>
          <a:p>
            <a:pPr marL="457200" indent="-276225">
              <a:buClr>
                <a:schemeClr val="tx1"/>
              </a:buClr>
              <a:buFont typeface="+mj-lt"/>
              <a:buAutoNum type="arabicPeriod"/>
            </a:pPr>
            <a:r>
              <a:rPr lang="en-US" sz="2000" b="1" i="0" u="none" strike="noStrike" kern="1200" cap="none" spc="0" baseline="0" dirty="0">
                <a:uFillTx/>
                <a:latin typeface="Carlito"/>
              </a:rPr>
              <a:t>   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Ανάλυση</a:t>
            </a:r>
            <a:r>
              <a:rPr lang="el-GR" sz="2000" b="1" i="0" u="none" strike="noStrike" kern="1200" cap="none" spc="0" dirty="0">
                <a:uFillTx/>
                <a:latin typeface="Carlito"/>
              </a:rPr>
              <a:t> Μετρήσεων</a:t>
            </a:r>
            <a:r>
              <a:rPr lang="el-GR" sz="2000" b="1" dirty="0">
                <a:latin typeface="Carlito"/>
              </a:rPr>
              <a:t>: </a:t>
            </a:r>
            <a:r>
              <a:rPr lang="el-GR" sz="2000" dirty="0">
                <a:latin typeface="Carlito"/>
              </a:rPr>
              <a:t>Ανάλυση των μετρήσεων και υπολογισμός των</a:t>
            </a:r>
            <a:r>
              <a:rPr lang="en-US" sz="2000" dirty="0">
                <a:latin typeface="Carlito"/>
              </a:rPr>
              <a:t> </a:t>
            </a:r>
            <a:r>
              <a:rPr lang="el-GR" sz="2000" dirty="0">
                <a:latin typeface="Carlito"/>
              </a:rPr>
              <a:t>σφαλμάτων, με την παράθεση των αντίστοιχων διαγραμμάτων και </a:t>
            </a:r>
            <a:r>
              <a:rPr lang="el-GR" sz="2000" b="0" i="0" u="none" strike="noStrike" kern="1200" cap="none" spc="0" baseline="0" dirty="0">
                <a:uFillTx/>
                <a:latin typeface="Carlito"/>
              </a:rPr>
              <a:t>αποτελεσμάτων των μετρήσεων.</a:t>
            </a:r>
          </a:p>
          <a:p>
            <a:pPr marL="169858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dirty="0">
                <a:latin typeface="Carlito"/>
              </a:rPr>
              <a:t>9.</a:t>
            </a:r>
            <a:r>
              <a:rPr lang="el-GR" sz="2000" b="1" i="0" u="none" strike="noStrike" kern="1200" cap="none" spc="0" baseline="0" dirty="0">
                <a:uFillTx/>
                <a:latin typeface="Carlito"/>
              </a:rPr>
              <a:t>    Συμπεράσματα, σχολιασμός αποτελεσμάτων</a:t>
            </a:r>
          </a:p>
          <a:p>
            <a:pPr marL="627058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1" i="0" u="none" strike="noStrike" kern="1200" cap="none" spc="0" baseline="0" dirty="0">
              <a:uFillTx/>
              <a:latin typeface="Carlito"/>
            </a:endParaRPr>
          </a:p>
          <a:p>
            <a:pPr marL="169858"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uFillTx/>
                <a:latin typeface="Carlito"/>
              </a:rPr>
              <a:t>Επισημάνσεις </a:t>
            </a:r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rlito"/>
              </a:rPr>
              <a:t>Αν μία Εργαστηριακή Άσκηση (Πείραμα) αποτελείται από περισσότερα από ένα μέρη π.χ. Α’ Μέρος, Β’ Μέρος κτλ. είναι δυνατόν η αντίστοιχη Εργ.Αναφορά να έχει κοινή «Περίληψη» , κοινή «Εισαγωγή» και κοινό το μέρος «Συμπεράσματα και Σχολιασμός Αποτελεσμάτων».</a:t>
            </a:r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rlito"/>
              </a:rPr>
              <a:t>Οι αναφορές πρέπει να είναι περιεκτικές αλλά και κατανοητές</a:t>
            </a:r>
            <a:endParaRPr lang="el-GR" sz="2000" dirty="0"/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dirty="0">
                <a:latin typeface="Carlito"/>
              </a:rPr>
              <a:t>Παράδοση αναφορών: Διορία 1 εβδομάδα μετά την πραγματοποίηση του κάθε πειράματος</a:t>
            </a:r>
          </a:p>
          <a:p>
            <a:pPr marL="627058" lvl="1" indent="-457200">
              <a:buClr>
                <a:schemeClr val="tx1"/>
              </a:buClr>
              <a:buSzPct val="100000"/>
              <a:buFont typeface="+mj-lt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u="sng" dirty="0">
                <a:latin typeface="Carlito"/>
              </a:rPr>
              <a:t>Όλες οι Εργαστηριακές Αναφορές συμβάλουν στη διαμόρφωση του τελικού βαθμού</a:t>
            </a:r>
            <a:endParaRPr lang="en-US" sz="2000" b="1" u="sng" dirty="0">
              <a:latin typeface="Carlito"/>
            </a:endParaRPr>
          </a:p>
          <a:p>
            <a:pPr marL="627058" marR="0" lvl="1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000" b="0" i="0" u="none" strike="noStrike" kern="1200" cap="none" spc="0" baseline="0" dirty="0">
              <a:uFillTx/>
              <a:latin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420798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2140</TotalTime>
  <Words>2972</Words>
  <Application>Microsoft Office PowerPoint</Application>
  <PresentationFormat>Widescreen</PresentationFormat>
  <Paragraphs>579</Paragraphs>
  <Slides>55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8" baseType="lpstr">
      <vt:lpstr>Arial</vt:lpstr>
      <vt:lpstr>Calibri</vt:lpstr>
      <vt:lpstr>Calibri Light</vt:lpstr>
      <vt:lpstr>Cambria Math</vt:lpstr>
      <vt:lpstr>Carlito</vt:lpstr>
      <vt:lpstr>Century Gothic</vt:lpstr>
      <vt:lpstr>FreeSerif</vt:lpstr>
      <vt:lpstr>Matura MT Script Capitals</vt:lpstr>
      <vt:lpstr>Times New Roman</vt:lpstr>
      <vt:lpstr>Wingdings</vt:lpstr>
      <vt:lpstr>Wingdings 3</vt:lpstr>
      <vt:lpstr>Wisp</vt:lpstr>
      <vt:lpstr>Equation</vt:lpstr>
      <vt:lpstr>Εργαστήριο Φυσικής Ι Μηχανικής – Θερμοδυναμικής  (Εισαγωγή) </vt:lpstr>
      <vt:lpstr>Γιατί Εργαστήρια ;</vt:lpstr>
      <vt:lpstr>Ά ΜΕΡΟΣ  ΔΙΑΔΙΚΑΣΤΙΚΑ ΘΕΜΑΤΑ</vt:lpstr>
      <vt:lpstr>Διεξαγωγή των Εργαστηρίων</vt:lpstr>
      <vt:lpstr>Διεξαγωγή των Εργαστηρίων</vt:lpstr>
      <vt:lpstr>Προετοιμασία</vt:lpstr>
      <vt:lpstr>Αξιολόγηση</vt:lpstr>
      <vt:lpstr>PowerPoint Presentation</vt:lpstr>
      <vt:lpstr>PowerPoint Presentation</vt:lpstr>
      <vt:lpstr>Β’ ΜΕΡΟΣ ΣΤΟΙΧΕΙΑ ΘΕΩΡΙΑΣ ΣΦΑΛΜΑΤΩΝ</vt:lpstr>
      <vt:lpstr>Μετρήσεις – Σφάλματα </vt:lpstr>
      <vt:lpstr>Σφάλματα μετρήσεων</vt:lpstr>
      <vt:lpstr>Σφάλματα μετρήσεων</vt:lpstr>
      <vt:lpstr>Σφάλματα μετρήσεων</vt:lpstr>
      <vt:lpstr>Εκτίμηση τυχαίων σφαλμάτων</vt:lpstr>
      <vt:lpstr>Εκτίμηση τυχαίων σφαλμάτων</vt:lpstr>
      <vt:lpstr>Παραδείγματα Σφαλμάτων</vt:lpstr>
      <vt:lpstr>Σημαντικά ψηφία</vt:lpstr>
      <vt:lpstr>Σημαντικά ψηφία</vt:lpstr>
      <vt:lpstr>Σημαντικά ψηφία</vt:lpstr>
      <vt:lpstr>Κανόνες στρογγυλοποίησης</vt:lpstr>
      <vt:lpstr>Κανονική κατανομή</vt:lpstr>
      <vt:lpstr>Κανονική κατανομή</vt:lpstr>
      <vt:lpstr>Κανονική κατανομή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Μετάδοση Σφάλματος</vt:lpstr>
      <vt:lpstr>Γ΄ ΜΕΡΟΣ  ΓΡΑΦΙΚΕΣ ΠΑΡΑΣΤΑΣΕΙΣ</vt:lpstr>
      <vt:lpstr>Διαγράμματα</vt:lpstr>
      <vt:lpstr>PowerPoint Presentation</vt:lpstr>
      <vt:lpstr>Διαγράμματα</vt:lpstr>
      <vt:lpstr>Χάραξη βέλτιστης ευθείας</vt:lpstr>
      <vt:lpstr>Χάραξη βέλτιστης ευθείας</vt:lpstr>
      <vt:lpstr>Υπολογισμός παραμέτρων ευθειών</vt:lpstr>
      <vt:lpstr>Μέτρηση παραμέτρων ευθειών</vt:lpstr>
      <vt:lpstr>Μέτρηση παραμέτρων ευθειών</vt:lpstr>
      <vt:lpstr>Σφάλματα παραμέτρων ευθειών</vt:lpstr>
      <vt:lpstr>Σφάλματα παραμέτρων ευθειών</vt:lpstr>
      <vt:lpstr>PowerPoint Presentation</vt:lpstr>
      <vt:lpstr>Κοινά λάθη </vt:lpstr>
      <vt:lpstr>Κοινά λάθη</vt:lpstr>
      <vt:lpstr>Κοινά λάθη</vt:lpstr>
      <vt:lpstr>Κοινά λάθη</vt:lpstr>
      <vt:lpstr>Το προηγούμενο πιο παραστατικά</vt:lpstr>
      <vt:lpstr>Ειδικές περιπτώσεις</vt:lpstr>
      <vt:lpstr>Ειδικές περιπτώσεις</vt:lpstr>
      <vt:lpstr>Λογαριθμικά Διαγράμματα</vt:lpstr>
      <vt:lpstr>Λογαριθμικά Διαγράμματα</vt:lpstr>
      <vt:lpstr>Μέθοδος Ελάχιστων Τετράγωνων</vt:lpstr>
      <vt:lpstr>Μέθοδος Ελάχιστων Τετράγωνων (1)</vt:lpstr>
      <vt:lpstr>Μέθοδος Ελάχιστων Τετράγωνων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Vassilis</dc:creator>
  <cp:lastModifiedBy>Vassilis</cp:lastModifiedBy>
  <cp:revision>532</cp:revision>
  <dcterms:created xsi:type="dcterms:W3CDTF">2024-09-14T13:23:45Z</dcterms:created>
  <dcterms:modified xsi:type="dcterms:W3CDTF">2026-03-22T15:26:04Z</dcterms:modified>
</cp:coreProperties>
</file>